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97" r:id="rId7"/>
    <p:sldId id="531" r:id="rId8"/>
    <p:sldId id="532" r:id="rId9"/>
    <p:sldId id="261" r:id="rId10"/>
    <p:sldId id="296" r:id="rId11"/>
    <p:sldId id="262" r:id="rId12"/>
    <p:sldId id="533" r:id="rId13"/>
    <p:sldId id="534" r:id="rId14"/>
    <p:sldId id="298" r:id="rId15"/>
    <p:sldId id="299" r:id="rId16"/>
    <p:sldId id="300" r:id="rId17"/>
    <p:sldId id="301" r:id="rId18"/>
    <p:sldId id="302" r:id="rId19"/>
    <p:sldId id="303" r:id="rId20"/>
    <p:sldId id="535" r:id="rId21"/>
    <p:sldId id="263" r:id="rId22"/>
    <p:sldId id="304" r:id="rId23"/>
    <p:sldId id="264" r:id="rId24"/>
    <p:sldId id="265" r:id="rId25"/>
    <p:sldId id="266" r:id="rId26"/>
    <p:sldId id="267" r:id="rId27"/>
    <p:sldId id="268" r:id="rId28"/>
    <p:sldId id="305" r:id="rId29"/>
    <p:sldId id="306" r:id="rId30"/>
    <p:sldId id="276" r:id="rId31"/>
    <p:sldId id="287" r:id="rId32"/>
    <p:sldId id="307" r:id="rId33"/>
    <p:sldId id="308" r:id="rId34"/>
    <p:sldId id="288" r:id="rId35"/>
    <p:sldId id="289" r:id="rId36"/>
    <p:sldId id="290" r:id="rId37"/>
    <p:sldId id="310" r:id="rId38"/>
    <p:sldId id="291" r:id="rId39"/>
    <p:sldId id="292" r:id="rId40"/>
    <p:sldId id="293" r:id="rId41"/>
    <p:sldId id="294" r:id="rId42"/>
    <p:sldId id="295" r:id="rId43"/>
    <p:sldId id="312" r:id="rId44"/>
    <p:sldId id="31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7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1C00C-A5C1-4D98-84C8-A5F14026ABD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C2EDD-A118-4827-A6EC-84FB98054C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6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A1FE-332B-434F-BC61-C065C1B3E178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03FF-5413-49BB-9ECE-F3E87D37D1CD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4254-81CA-424E-86E3-EFA132888A58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1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10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4CFA74B-B9AF-45DA-8841-797B686105C9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CA7F-7CCD-440E-BDA0-261BDBC672B8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E73F-B9DF-4B14-88B1-2C3DADCDF514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7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613FE7-AA6F-4BE0-8B55-A44D1B2E2B12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5839-5D84-4156-BD3C-D4A9CC3CD194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9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F362-F863-47AD-AAB3-94E0CF35A6F5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0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9485-7047-4062-A910-9FEF045C19F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9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6E14F1-7361-46A5-8ACE-FAC4DC778D3C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4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5318" y="2017099"/>
            <a:ext cx="7996084" cy="14143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第四章 存储器系统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79" y="5333499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06" y="5393454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63" y="542850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89" y="5442260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726" y="5521930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" y="5333499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633" y="5393454"/>
            <a:ext cx="1137777" cy="11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按照信息存取方式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209041"/>
            <a:ext cx="8672242" cy="4963160"/>
          </a:xfrm>
        </p:spPr>
        <p:txBody>
          <a:bodyPr>
            <a:normAutofit/>
          </a:bodyPr>
          <a:lstStyle/>
          <a:p>
            <a:r>
              <a:rPr lang="zh-CN" altLang="en-US" dirty="0"/>
              <a:t>按照信息存取方式</a:t>
            </a:r>
            <a:endParaRPr lang="en-US" altLang="zh-CN" dirty="0"/>
          </a:p>
          <a:p>
            <a:pPr lvl="1"/>
            <a:r>
              <a:rPr lang="en-US" altLang="zh-CN" dirty="0"/>
              <a:t>ROM</a:t>
            </a:r>
            <a:r>
              <a:rPr lang="zh-CN" altLang="en-US" dirty="0"/>
              <a:t>：烧写入数据后，就不可对数据修改，无外加电源，断电后数据不会丢失</a:t>
            </a:r>
            <a:endParaRPr lang="en-US" altLang="zh-CN" dirty="0"/>
          </a:p>
          <a:p>
            <a:pPr lvl="2"/>
            <a:r>
              <a:rPr lang="en-US" altLang="zh-CN" dirty="0"/>
              <a:t>MROM</a:t>
            </a:r>
            <a:r>
              <a:rPr lang="zh-CN" altLang="en-US" dirty="0"/>
              <a:t>，掩膜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Mask ROM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PROM</a:t>
            </a:r>
            <a:r>
              <a:rPr lang="zh-CN" altLang="en-US" dirty="0"/>
              <a:t>，可编程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Programmable ROM</a:t>
            </a:r>
          </a:p>
          <a:p>
            <a:pPr lvl="2"/>
            <a:r>
              <a:rPr lang="en-US" altLang="zh-CN" dirty="0"/>
              <a:t>EPROM</a:t>
            </a:r>
            <a:r>
              <a:rPr lang="zh-CN" altLang="en-US" dirty="0"/>
              <a:t>，可擦可编程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Erasable Programmable ROM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EEPROM</a:t>
            </a:r>
            <a:r>
              <a:rPr lang="zh-CN" altLang="en-US" dirty="0"/>
              <a:t>，电擦除可编程 </a:t>
            </a:r>
            <a:r>
              <a:rPr lang="en-US" altLang="zh-CN" dirty="0"/>
              <a:t>ROM</a:t>
            </a:r>
          </a:p>
          <a:p>
            <a:pPr lvl="2"/>
            <a:r>
              <a:rPr lang="en-US" altLang="zh-CN" dirty="0"/>
              <a:t>Flash Memory</a:t>
            </a:r>
            <a:r>
              <a:rPr lang="zh-CN" altLang="en-US" dirty="0"/>
              <a:t>，快闪存储器</a:t>
            </a:r>
            <a:endParaRPr lang="en-US" altLang="zh-CN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9170085-423C-43CE-8D96-CEDAAD7B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064-093C-46A3-B1C5-AD4AFE40553A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5B892-25D6-4C5D-A1FC-B6647A95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C7C6C1-3A48-42C3-A098-636B42F4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随机存取存储器，</a:t>
            </a:r>
            <a:r>
              <a:rPr lang="en-US" altLang="zh-CN" sz="3600" dirty="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34" y="1309035"/>
            <a:ext cx="8672242" cy="512224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SRAM</a:t>
            </a:r>
          </a:p>
          <a:p>
            <a:pPr lvl="1"/>
            <a:r>
              <a:rPr lang="zh-CN" altLang="en-US" dirty="0"/>
              <a:t>要始终保持上电状态，</a:t>
            </a:r>
            <a:r>
              <a:rPr lang="en-US" altLang="zh-CN" dirty="0"/>
              <a:t>SRAM </a:t>
            </a:r>
            <a:r>
              <a:rPr lang="zh-CN" altLang="en-US" dirty="0"/>
              <a:t>存储的数据就可保持</a:t>
            </a:r>
            <a:endParaRPr lang="en-US" altLang="zh-CN" dirty="0"/>
          </a:p>
          <a:p>
            <a:pPr lvl="1"/>
            <a:r>
              <a:rPr lang="zh-CN" altLang="en-US" dirty="0"/>
              <a:t>较高的性能，功耗相对较低</a:t>
            </a:r>
            <a:endParaRPr lang="en-US" altLang="zh-CN" dirty="0"/>
          </a:p>
          <a:p>
            <a:pPr lvl="1"/>
            <a:r>
              <a:rPr lang="zh-CN" altLang="en-US" dirty="0"/>
              <a:t>集成度较低，体积较大，制作成本高</a:t>
            </a:r>
            <a:endParaRPr lang="en-US" altLang="zh-CN" dirty="0"/>
          </a:p>
          <a:p>
            <a:pPr lvl="1"/>
            <a:r>
              <a:rPr lang="zh-CN" altLang="en-US" dirty="0"/>
              <a:t>电路结构</a:t>
            </a:r>
            <a:endParaRPr lang="en-US" altLang="zh-CN" dirty="0"/>
          </a:p>
          <a:p>
            <a:pPr lvl="2"/>
            <a:r>
              <a:rPr lang="zh-CN" altLang="en-US" dirty="0"/>
              <a:t>通过两个首尾相接的反相器来锁存数据的</a:t>
            </a:r>
            <a:endParaRPr lang="en-US" altLang="zh-CN" dirty="0"/>
          </a:p>
          <a:p>
            <a:pPr lvl="2"/>
            <a:r>
              <a:rPr lang="zh-CN" altLang="en-US" dirty="0"/>
              <a:t>反相器</a:t>
            </a:r>
            <a:r>
              <a:rPr lang="en-US" altLang="zh-CN" dirty="0"/>
              <a:t>Ⅰ</a:t>
            </a:r>
            <a:r>
              <a:rPr lang="zh-CN" altLang="en-US" dirty="0"/>
              <a:t>和</a:t>
            </a:r>
            <a:r>
              <a:rPr lang="en-US" altLang="zh-CN" dirty="0"/>
              <a:t>Ⅱ</a:t>
            </a:r>
            <a:r>
              <a:rPr lang="zh-CN" altLang="en-US" dirty="0"/>
              <a:t>形成正反馈，使电路总能恢复到</a:t>
            </a:r>
            <a:endParaRPr lang="en-US" altLang="zh-CN" dirty="0"/>
          </a:p>
          <a:p>
            <a:pPr marL="548640" lvl="2" indent="0">
              <a:buNone/>
            </a:pPr>
            <a:r>
              <a:rPr lang="zh-CN" altLang="en-US" dirty="0"/>
              <a:t>   稳定状态</a:t>
            </a:r>
            <a:endParaRPr lang="en-US" altLang="zh-CN" dirty="0"/>
          </a:p>
          <a:p>
            <a:pPr lvl="2"/>
            <a:r>
              <a:rPr lang="en-US" altLang="zh-CN" dirty="0"/>
              <a:t>N1 </a:t>
            </a:r>
            <a:r>
              <a:rPr lang="zh-CN" altLang="en-US" dirty="0"/>
              <a:t>和 </a:t>
            </a:r>
            <a:r>
              <a:rPr lang="en-US" altLang="zh-CN" dirty="0"/>
              <a:t>N2 </a:t>
            </a:r>
            <a:r>
              <a:rPr lang="zh-CN" altLang="en-US" dirty="0"/>
              <a:t>叫做存取管，用来读取或者写入数据</a:t>
            </a:r>
            <a:endParaRPr lang="en-US" altLang="zh-CN" dirty="0"/>
          </a:p>
          <a:p>
            <a:pPr lvl="2"/>
            <a:r>
              <a:rPr lang="zh-CN" altLang="en-US" dirty="0"/>
              <a:t>字线（ </a:t>
            </a:r>
            <a:r>
              <a:rPr lang="en-US" altLang="zh-CN" dirty="0"/>
              <a:t>WL</a:t>
            </a:r>
            <a:r>
              <a:rPr lang="zh-CN" altLang="en-US" dirty="0"/>
              <a:t>）控制存取管的开启</a:t>
            </a:r>
            <a:endParaRPr lang="en-US" altLang="zh-CN" dirty="0"/>
          </a:p>
          <a:p>
            <a:pPr lvl="2"/>
            <a:r>
              <a:rPr lang="zh-CN" altLang="en-US" dirty="0"/>
              <a:t>将存储的数据从位线（ </a:t>
            </a:r>
            <a:r>
              <a:rPr lang="en-US" altLang="zh-CN" dirty="0"/>
              <a:t>BL </a:t>
            </a:r>
            <a:r>
              <a:rPr lang="zh-CN" altLang="en-US" dirty="0"/>
              <a:t>和 </a:t>
            </a:r>
            <a:r>
              <a:rPr lang="en-US" altLang="zh-CN" dirty="0"/>
              <a:t>BLB</a:t>
            </a:r>
            <a:r>
              <a:rPr lang="zh-CN" altLang="en-US" dirty="0"/>
              <a:t>）传送至外围电路</a:t>
            </a:r>
            <a:endParaRPr lang="en-US" altLang="zh-CN" dirty="0"/>
          </a:p>
          <a:p>
            <a:pPr lvl="2"/>
            <a:r>
              <a:rPr lang="zh-CN" altLang="en-US" dirty="0"/>
              <a:t>反相器</a:t>
            </a:r>
            <a:r>
              <a:rPr lang="en-US" altLang="zh-CN" dirty="0"/>
              <a:t>Ⅰ</a:t>
            </a:r>
            <a:r>
              <a:rPr lang="zh-CN" altLang="en-US" dirty="0"/>
              <a:t>、</a:t>
            </a:r>
            <a:r>
              <a:rPr lang="en-US" altLang="zh-CN" dirty="0"/>
              <a:t>Ⅱ</a:t>
            </a:r>
            <a:r>
              <a:rPr lang="zh-CN" altLang="en-US" dirty="0"/>
              <a:t>和存取电路组成了一个 </a:t>
            </a:r>
            <a:r>
              <a:rPr lang="en-US" altLang="zh-CN" dirty="0"/>
              <a:t>SRAM </a:t>
            </a:r>
            <a:r>
              <a:rPr lang="zh-CN" altLang="en-US" dirty="0"/>
              <a:t>单元（</a:t>
            </a:r>
            <a:r>
              <a:rPr lang="en-US" altLang="zh-CN" dirty="0"/>
              <a:t>SRAM Cell</a:t>
            </a:r>
            <a:r>
              <a:rPr lang="zh-CN" altLang="en-US" dirty="0"/>
              <a:t>）（由于该单元只能存储</a:t>
            </a:r>
            <a:r>
              <a:rPr lang="zh-CN" altLang="en-US" b="1" dirty="0">
                <a:solidFill>
                  <a:srgbClr val="0070C0"/>
                </a:solidFill>
              </a:rPr>
              <a:t>一位</a:t>
            </a:r>
            <a:r>
              <a:rPr lang="zh-CN" altLang="en-US" dirty="0"/>
              <a:t>的数据</a:t>
            </a:r>
            <a:endParaRPr lang="en-US" alt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AAEBE-F990-4795-BA57-CBBB6B68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E4A0E2-136D-457F-8430-91926479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74" y="2675114"/>
            <a:ext cx="2710617" cy="18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随机存取存储器，</a:t>
            </a:r>
            <a:r>
              <a:rPr lang="en-US" altLang="zh-CN" sz="3600" dirty="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5612842" cy="477653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DRAM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电容存储数据，周期性刷新，功耗较高，集成度较高，体积更小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保存信息的原理是依靠电容中存储电荷的状态，电容有电荷时，为逻辑 </a:t>
            </a:r>
            <a:r>
              <a:rPr lang="en-US" altLang="zh-CN" dirty="0"/>
              <a:t>1</a:t>
            </a:r>
            <a:r>
              <a:rPr lang="zh-CN" altLang="en-US" dirty="0"/>
              <a:t>；没有电荷时，为逻辑 </a:t>
            </a:r>
            <a:r>
              <a:rPr lang="en-US" altLang="zh-CN" dirty="0"/>
              <a:t>0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基本原理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en-US" altLang="zh-CN" dirty="0"/>
              <a:t>Storage Capacitor</a:t>
            </a:r>
            <a:r>
              <a:rPr lang="zh-CN" altLang="en-US" dirty="0"/>
              <a:t>，即存储电容，通过存储在其中电荷多和少，表示逻辑上的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0</a:t>
            </a:r>
            <a:endParaRPr lang="zh-CN" altLang="en-US" dirty="0"/>
          </a:p>
          <a:p>
            <a:pPr lvl="2">
              <a:lnSpc>
                <a:spcPct val="130000"/>
              </a:lnSpc>
            </a:pPr>
            <a:r>
              <a:rPr lang="en-US" altLang="zh-CN" dirty="0"/>
              <a:t>Access Transistor</a:t>
            </a:r>
            <a:r>
              <a:rPr lang="zh-CN" altLang="en-US" dirty="0"/>
              <a:t>，即访问晶体管，它的导通和截止，决定了允许或禁止对</a:t>
            </a:r>
            <a:r>
              <a:rPr lang="en-US" altLang="zh-CN" dirty="0"/>
              <a:t>Storage Capacitor </a:t>
            </a:r>
            <a:r>
              <a:rPr lang="zh-CN" altLang="en-US" dirty="0"/>
              <a:t>所存储的信息的读取和改写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AAEBE-F990-4795-BA57-CBBB6B68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18918-15A7-47F6-967A-30374487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70" y="2561550"/>
            <a:ext cx="294883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/>
              <a:t>随机存取存储器，</a:t>
            </a:r>
            <a:r>
              <a:rPr lang="en-US" altLang="zh-CN" sz="360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107440"/>
            <a:ext cx="5701204" cy="34544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DRAM</a:t>
            </a:r>
            <a:r>
              <a:rPr lang="zh-CN" altLang="en-US" sz="2800" dirty="0"/>
              <a:t>基本原理</a:t>
            </a:r>
            <a:endParaRPr lang="en-US" altLang="zh-CN" sz="2800" dirty="0"/>
          </a:p>
          <a:p>
            <a:pPr lvl="1"/>
            <a:r>
              <a:rPr lang="en-US" altLang="zh-CN" sz="2400" dirty="0"/>
              <a:t>Storage Capacitor</a:t>
            </a:r>
            <a:r>
              <a:rPr lang="zh-CN" altLang="en-US" sz="2400" dirty="0"/>
              <a:t>，</a:t>
            </a:r>
            <a:r>
              <a:rPr lang="en-US" altLang="zh-CN" sz="2400" dirty="0"/>
              <a:t>Access Transistor </a:t>
            </a:r>
            <a:endParaRPr lang="zh-CN" altLang="en-US" sz="2400" dirty="0"/>
          </a:p>
          <a:p>
            <a:pPr lvl="1"/>
            <a:r>
              <a:rPr lang="en-US" altLang="zh-CN" sz="2400" dirty="0" err="1"/>
              <a:t>Wordline</a:t>
            </a:r>
            <a:r>
              <a:rPr lang="zh-CN" altLang="en-US" sz="2400" dirty="0"/>
              <a:t>，即字线，它决定了 </a:t>
            </a:r>
            <a:r>
              <a:rPr lang="en-US" altLang="zh-CN" sz="2400" dirty="0"/>
              <a:t>Access Transistor </a:t>
            </a:r>
            <a:r>
              <a:rPr lang="zh-CN" altLang="en-US" sz="2400" dirty="0"/>
              <a:t>的导通或者截止。</a:t>
            </a:r>
          </a:p>
          <a:p>
            <a:pPr lvl="1"/>
            <a:r>
              <a:rPr lang="en-US" altLang="zh-CN" sz="2400" dirty="0" err="1"/>
              <a:t>Bitline</a:t>
            </a:r>
            <a:r>
              <a:rPr lang="zh-CN" altLang="en-US" sz="2400" dirty="0"/>
              <a:t>，即位线，它是外界访问 </a:t>
            </a:r>
            <a:r>
              <a:rPr lang="en-US" altLang="zh-CN" sz="2400" dirty="0"/>
              <a:t>Storage Capacitor </a:t>
            </a:r>
            <a:r>
              <a:rPr lang="zh-CN" altLang="en-US" sz="2400" dirty="0"/>
              <a:t>的唯一通道</a:t>
            </a:r>
            <a:endParaRPr lang="en-US" altLang="zh-CN" sz="2400" dirty="0"/>
          </a:p>
          <a:p>
            <a:pPr lvl="2"/>
            <a:r>
              <a:rPr lang="zh-CN" altLang="en-US" sz="2000" dirty="0"/>
              <a:t>当 </a:t>
            </a:r>
            <a:r>
              <a:rPr lang="en-US" altLang="zh-CN" sz="2000" dirty="0"/>
              <a:t>Access Transistor </a:t>
            </a:r>
            <a:r>
              <a:rPr lang="zh-CN" altLang="en-US" sz="2000" dirty="0"/>
              <a:t>导通，外界可通过 </a:t>
            </a:r>
            <a:r>
              <a:rPr lang="en-US" altLang="zh-CN" sz="2000" dirty="0" err="1"/>
              <a:t>Bitline</a:t>
            </a:r>
            <a:r>
              <a:rPr lang="en-US" altLang="zh-CN" sz="2000" dirty="0"/>
              <a:t> </a:t>
            </a:r>
            <a:r>
              <a:rPr lang="zh-CN" altLang="en-US" sz="2000" dirty="0"/>
              <a:t>对 </a:t>
            </a:r>
            <a:r>
              <a:rPr lang="en-US" altLang="zh-CN" sz="2000" dirty="0"/>
              <a:t>Storage Capacitor </a:t>
            </a:r>
            <a:r>
              <a:rPr lang="zh-CN" altLang="en-US" sz="2000" dirty="0"/>
              <a:t>进行读写操作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18918-15A7-47F6-967A-30374487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368" y="1457960"/>
            <a:ext cx="2948830" cy="24587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8E21AF-4664-4B0D-AD54-605ED2E60A52}"/>
              </a:ext>
            </a:extLst>
          </p:cNvPr>
          <p:cNvSpPr/>
          <p:nvPr/>
        </p:nvSpPr>
        <p:spPr>
          <a:xfrm>
            <a:off x="482092" y="4408016"/>
            <a:ext cx="7853680" cy="188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Capacitor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端接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</a:p>
          <a:p>
            <a:pPr marL="742950" lvl="1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Capacitor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存储信息为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，另一端电压为 </a:t>
            </a:r>
            <a:r>
              <a:rPr lang="en-US" altLang="zh-CN" sz="1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，其存储电荷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= +</a:t>
            </a:r>
            <a:r>
              <a:rPr lang="en-US" altLang="zh-CN" sz="1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 * C</a:t>
            </a:r>
          </a:p>
          <a:p>
            <a:pPr marL="742950" lvl="1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Capacitor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存储为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时，另一端电压为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，其存储电荷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= -</a:t>
            </a:r>
            <a:r>
              <a:rPr lang="en-US" altLang="zh-CN" sz="1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 * C</a:t>
            </a:r>
          </a:p>
        </p:txBody>
      </p:sp>
    </p:spTree>
    <p:extLst>
      <p:ext uri="{BB962C8B-B14F-4D97-AF65-F5344CB8AC3E}">
        <p14:creationId xmlns:p14="http://schemas.microsoft.com/office/powerpoint/2010/main" val="245048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随机存取存储器，</a:t>
            </a:r>
            <a:r>
              <a:rPr lang="en-US" altLang="zh-CN" sz="3600" dirty="0"/>
              <a:t>RAM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DDR SDRAM</a:t>
            </a:r>
          </a:p>
          <a:p>
            <a:pPr lvl="1"/>
            <a:r>
              <a:rPr lang="zh-CN" altLang="en-US" sz="2400" dirty="0"/>
              <a:t>在 </a:t>
            </a:r>
            <a:r>
              <a:rPr lang="en-US" altLang="zh-CN" sz="2400" dirty="0"/>
              <a:t>SDRAM</a:t>
            </a:r>
            <a:r>
              <a:rPr lang="zh-CN" altLang="en-US" sz="2400" dirty="0"/>
              <a:t>（</a:t>
            </a:r>
            <a:r>
              <a:rPr lang="en-US" altLang="zh-CN" sz="2400" dirty="0"/>
              <a:t>Synchronous Dynamic RAM</a:t>
            </a:r>
            <a:r>
              <a:rPr lang="zh-CN" altLang="en-US" sz="2400" dirty="0"/>
              <a:t>，同步动态随机存取存储器）的基础上进行了优化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内部具备 </a:t>
            </a:r>
            <a:r>
              <a:rPr lang="en-US" altLang="zh-CN" sz="2400" dirty="0"/>
              <a:t>2 </a:t>
            </a:r>
            <a:r>
              <a:rPr lang="zh-CN" altLang="en-US" sz="2400" dirty="0"/>
              <a:t>位预取机制，可交叉编址，当一个存储体输出时，另一个存储体准备数据</a:t>
            </a:r>
            <a:endParaRPr lang="en-US" altLang="zh-CN" sz="2400" dirty="0"/>
          </a:p>
          <a:p>
            <a:pPr lvl="1"/>
            <a:r>
              <a:rPr lang="zh-CN" altLang="en-US" sz="2400" dirty="0"/>
              <a:t>时钟上、下沿分别传输数据，传输带宽比单沿传输数据增加一倍</a:t>
            </a:r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7079-2661-487B-8AC0-0D3F6FC5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05B-6E2A-4D8F-AA33-E7938490DBB5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AAAEBE-F990-4795-BA57-CBBB6B68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DCD16-661A-493E-88EF-EBA1645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5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掩膜式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MROM</a:t>
            </a:r>
          </a:p>
          <a:p>
            <a:pPr lvl="1"/>
            <a:r>
              <a:rPr lang="zh-CN" altLang="en-US" dirty="0"/>
              <a:t>熔丝断为“</a:t>
            </a:r>
            <a:r>
              <a:rPr lang="en-US" altLang="zh-CN" dirty="0"/>
              <a:t>0”</a:t>
            </a:r>
            <a:r>
              <a:rPr lang="zh-CN" altLang="en-US" dirty="0"/>
              <a:t>，熔丝未断为“</a:t>
            </a:r>
            <a:r>
              <a:rPr lang="en-US" altLang="zh-CN" dirty="0"/>
              <a:t>1”</a:t>
            </a:r>
          </a:p>
          <a:p>
            <a:pPr lvl="1"/>
            <a:r>
              <a:rPr lang="zh-CN" altLang="en-US" dirty="0"/>
              <a:t>生产厂家采用掩膜技术将程序写入存储器</a:t>
            </a:r>
            <a:endParaRPr lang="en-US" altLang="zh-CN" dirty="0"/>
          </a:p>
          <a:p>
            <a:pPr lvl="1"/>
            <a:r>
              <a:rPr lang="zh-CN" altLang="en-US" dirty="0"/>
              <a:t>依照制造工艺，分为 </a:t>
            </a:r>
            <a:r>
              <a:rPr lang="en-US" altLang="zh-CN" dirty="0"/>
              <a:t>MOS </a:t>
            </a:r>
            <a:r>
              <a:rPr lang="zh-CN" altLang="en-US" dirty="0"/>
              <a:t>型和 </a:t>
            </a:r>
            <a:r>
              <a:rPr lang="en-US" altLang="zh-CN" dirty="0"/>
              <a:t>TTL </a:t>
            </a:r>
            <a:r>
              <a:rPr lang="zh-CN" altLang="en-US" dirty="0"/>
              <a:t>型两类</a:t>
            </a:r>
            <a:endParaRPr lang="en-US" altLang="zh-CN" dirty="0"/>
          </a:p>
          <a:p>
            <a:pPr lvl="2"/>
            <a:r>
              <a:rPr lang="en-US" altLang="zh-CN" dirty="0"/>
              <a:t>MOS </a:t>
            </a:r>
            <a:r>
              <a:rPr lang="zh-CN" altLang="en-US" dirty="0"/>
              <a:t>型 </a:t>
            </a:r>
            <a:r>
              <a:rPr lang="en-US" altLang="zh-CN" dirty="0"/>
              <a:t>MROM </a:t>
            </a:r>
            <a:r>
              <a:rPr lang="zh-CN" altLang="en-US" dirty="0"/>
              <a:t>具有功耗低、速度慢 </a:t>
            </a:r>
            <a:endParaRPr lang="en-US" altLang="zh-CN" dirty="0"/>
          </a:p>
          <a:p>
            <a:pPr lvl="2"/>
            <a:r>
              <a:rPr lang="en-US" altLang="zh-CN" dirty="0"/>
              <a:t>TTL </a:t>
            </a:r>
            <a:r>
              <a:rPr lang="zh-CN" altLang="en-US" dirty="0"/>
              <a:t>型 </a:t>
            </a:r>
            <a:r>
              <a:rPr lang="en-US" altLang="zh-CN" dirty="0"/>
              <a:t>MROM </a:t>
            </a:r>
            <a:r>
              <a:rPr lang="zh-CN" altLang="en-US" dirty="0"/>
              <a:t>则具有速度快、功耗大 </a:t>
            </a:r>
            <a:endParaRPr lang="en-US" altLang="zh-CN" dirty="0"/>
          </a:p>
          <a:p>
            <a:r>
              <a:rPr lang="zh-CN" altLang="en-US" dirty="0"/>
              <a:t>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PROM </a:t>
            </a:r>
          </a:p>
          <a:p>
            <a:pPr lvl="1"/>
            <a:r>
              <a:rPr lang="zh-CN" altLang="en-US" dirty="0"/>
              <a:t>可由用户写入操作，且只有一次写入机会</a:t>
            </a:r>
            <a:endParaRPr lang="en-US" altLang="zh-CN" dirty="0"/>
          </a:p>
          <a:p>
            <a:pPr lvl="1"/>
            <a:r>
              <a:rPr lang="en-US" altLang="zh-CN" dirty="0"/>
              <a:t>PROM </a:t>
            </a:r>
            <a:r>
              <a:rPr lang="zh-CN" altLang="en-US" dirty="0"/>
              <a:t>在出厂设置时，数据全设为 </a:t>
            </a:r>
            <a:r>
              <a:rPr lang="en-US" altLang="zh-CN" dirty="0"/>
              <a:t>1</a:t>
            </a:r>
            <a:r>
              <a:rPr lang="zh-CN" altLang="en-US" dirty="0"/>
              <a:t>，用户根据需要将某些单元写入数据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37BA9B-C50C-477B-9EE5-6C8A8DAE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96" y="3362203"/>
            <a:ext cx="2062480" cy="14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79" y="1233290"/>
            <a:ext cx="8672242" cy="477653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可擦可编程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EPROM</a:t>
            </a:r>
          </a:p>
          <a:p>
            <a:pPr lvl="1"/>
            <a:r>
              <a:rPr lang="zh-CN" altLang="en-US" dirty="0"/>
              <a:t>非易失性的存储芯片</a:t>
            </a:r>
            <a:endParaRPr lang="en-US" altLang="zh-CN" dirty="0"/>
          </a:p>
          <a:p>
            <a:pPr lvl="1"/>
            <a:r>
              <a:rPr lang="zh-CN" altLang="en-US" dirty="0"/>
              <a:t>用户可对 </a:t>
            </a:r>
            <a:r>
              <a:rPr lang="en-US" altLang="zh-CN" dirty="0"/>
              <a:t>EPROM </a:t>
            </a:r>
            <a:r>
              <a:rPr lang="zh-CN" altLang="en-US" dirty="0"/>
              <a:t>芯片重复擦除和写入</a:t>
            </a:r>
            <a:endParaRPr lang="en-US" altLang="zh-CN" dirty="0"/>
          </a:p>
          <a:p>
            <a:pPr lvl="1"/>
            <a:r>
              <a:rPr lang="zh-CN" altLang="en-US" dirty="0"/>
              <a:t>用户利用紫外线透过设置的一个玻璃窗口照射内部芯片时，就可以擦除其内部存储的数据，芯片擦除的操作需要配套的 </a:t>
            </a:r>
            <a:r>
              <a:rPr lang="en-US" altLang="zh-CN" dirty="0"/>
              <a:t>EPROM </a:t>
            </a:r>
            <a:r>
              <a:rPr lang="zh-CN" altLang="en-US" dirty="0"/>
              <a:t>擦除器</a:t>
            </a:r>
            <a:endParaRPr lang="en-US" altLang="zh-CN" dirty="0"/>
          </a:p>
          <a:p>
            <a:pPr lvl="1"/>
            <a:r>
              <a:rPr lang="zh-CN" altLang="en-US" dirty="0"/>
              <a:t>擦除机制特殊，窗口制作成本较高，导致 </a:t>
            </a:r>
            <a:r>
              <a:rPr lang="en-US" altLang="zh-CN" dirty="0"/>
              <a:t>EPROM </a:t>
            </a:r>
            <a:r>
              <a:rPr lang="zh-CN" altLang="en-US" dirty="0"/>
              <a:t>逐渐退出市场</a:t>
            </a:r>
            <a:endParaRPr lang="en-US" altLang="zh-CN" dirty="0"/>
          </a:p>
          <a:p>
            <a:pPr lvl="1"/>
            <a:r>
              <a:rPr lang="zh-CN" altLang="en-US" dirty="0"/>
              <a:t>工作原理</a:t>
            </a:r>
            <a:endParaRPr lang="en-US" altLang="zh-CN" dirty="0"/>
          </a:p>
          <a:p>
            <a:pPr lvl="2"/>
            <a:r>
              <a:rPr lang="zh-CN" altLang="en-US" dirty="0"/>
              <a:t>若在漏源之间感应出正电荷，表示存入</a:t>
            </a:r>
            <a:r>
              <a:rPr lang="en-US" altLang="zh-CN" dirty="0"/>
              <a:t>0</a:t>
            </a:r>
          </a:p>
          <a:p>
            <a:pPr lvl="2"/>
            <a:r>
              <a:rPr lang="zh-CN" altLang="en-US" dirty="0"/>
              <a:t>若在漏源之间无正电荷，表示存入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当紫外线照射，电荷被泄放，恢复写入前状态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817BBE-B180-4FA8-A451-EE22DB0A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4157516"/>
            <a:ext cx="2255353" cy="25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电擦除可编程 </a:t>
            </a:r>
            <a:r>
              <a:rPr lang="en-US" altLang="zh-CN" dirty="0"/>
              <a:t>ROM</a:t>
            </a:r>
            <a:r>
              <a:rPr lang="zh-CN" altLang="en-US" dirty="0"/>
              <a:t>，</a:t>
            </a:r>
            <a:r>
              <a:rPr lang="en-US" altLang="zh-CN" dirty="0"/>
              <a:t>EEPROM</a:t>
            </a:r>
          </a:p>
          <a:p>
            <a:pPr lvl="1"/>
            <a:r>
              <a:rPr lang="zh-CN" altLang="en-US" dirty="0"/>
              <a:t>非易失性的存储芯片</a:t>
            </a:r>
            <a:endParaRPr lang="en-US" altLang="zh-CN" dirty="0"/>
          </a:p>
          <a:p>
            <a:pPr lvl="1"/>
            <a:r>
              <a:rPr lang="zh-CN" altLang="en-US" dirty="0"/>
              <a:t>通过电信号将保存的数据全部或部分擦除，并完成在线编程</a:t>
            </a:r>
            <a:endParaRPr lang="en-US" altLang="zh-CN" dirty="0"/>
          </a:p>
          <a:p>
            <a:pPr lvl="1"/>
            <a:r>
              <a:rPr lang="zh-CN" altLang="en-US" dirty="0"/>
              <a:t>读写的速度与 </a:t>
            </a:r>
            <a:r>
              <a:rPr lang="en-US" altLang="zh-CN" dirty="0"/>
              <a:t>RAM </a:t>
            </a:r>
            <a:r>
              <a:rPr lang="zh-CN" altLang="en-US" dirty="0"/>
              <a:t>相比要慢很多。与 </a:t>
            </a:r>
            <a:r>
              <a:rPr lang="en-US" altLang="zh-CN" dirty="0"/>
              <a:t>EPROM </a:t>
            </a:r>
            <a:r>
              <a:rPr lang="zh-CN" altLang="en-US" dirty="0"/>
              <a:t>相比，使用更加方便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EPROM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2"/>
            <a:r>
              <a:rPr lang="zh-CN" altLang="en-US" dirty="0"/>
              <a:t>擦除：用加电方法，进行在线擦写。擦除是固定写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93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83010"/>
          </a:xfrm>
        </p:spPr>
        <p:txBody>
          <a:bodyPr/>
          <a:lstStyle/>
          <a:p>
            <a:r>
              <a:rPr lang="zh-CN" altLang="en-US" dirty="0"/>
              <a:t>只读存储器</a:t>
            </a:r>
            <a:r>
              <a:rPr lang="en-US" altLang="zh-CN" dirty="0"/>
              <a:t>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5D9A0-77AF-4F86-9E53-C09A98CE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92462"/>
            <a:ext cx="8672242" cy="521849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快闪存储器，</a:t>
            </a:r>
            <a:r>
              <a:rPr lang="en-US" altLang="zh-CN" sz="2800" dirty="0"/>
              <a:t>Flash</a:t>
            </a:r>
            <a:r>
              <a:rPr lang="zh-CN" altLang="en-US" sz="2800" dirty="0"/>
              <a:t>，分为 </a:t>
            </a:r>
            <a:r>
              <a:rPr lang="en-US" altLang="zh-CN" sz="2800" dirty="0"/>
              <a:t>NOR </a:t>
            </a:r>
            <a:r>
              <a:rPr lang="zh-CN" altLang="en-US" sz="2800" dirty="0"/>
              <a:t>和 </a:t>
            </a:r>
            <a:r>
              <a:rPr lang="en-US" altLang="zh-CN" sz="2800" dirty="0"/>
              <a:t>NAND </a:t>
            </a:r>
            <a:r>
              <a:rPr lang="zh-CN" altLang="en-US" sz="2800" dirty="0"/>
              <a:t>闪存</a:t>
            </a:r>
            <a:endParaRPr lang="en-US" altLang="zh-CN" sz="2800" dirty="0"/>
          </a:p>
          <a:p>
            <a:pPr lvl="2"/>
            <a:r>
              <a:rPr lang="zh-CN" altLang="en-US" dirty="0"/>
              <a:t>写操作只能将数据位从 </a:t>
            </a:r>
            <a:r>
              <a:rPr lang="en-US" altLang="zh-CN" dirty="0"/>
              <a:t>1 </a:t>
            </a:r>
            <a:r>
              <a:rPr lang="zh-CN" altLang="en-US" dirty="0"/>
              <a:t>写成 </a:t>
            </a:r>
            <a:r>
              <a:rPr lang="en-US" altLang="zh-CN" dirty="0"/>
              <a:t>0</a:t>
            </a:r>
            <a:r>
              <a:rPr lang="zh-CN" altLang="en-US" dirty="0"/>
              <a:t>，而不能将 </a:t>
            </a:r>
            <a:r>
              <a:rPr lang="en-US" altLang="zh-CN" dirty="0"/>
              <a:t>0 </a:t>
            </a:r>
            <a:r>
              <a:rPr lang="zh-CN" altLang="en-US" dirty="0"/>
              <a:t>改写为 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写入之前须先预操作，将预写入的数据位初始化为 </a:t>
            </a:r>
            <a:r>
              <a:rPr lang="en-US" altLang="zh-CN" dirty="0"/>
              <a:t>1</a:t>
            </a:r>
            <a:endParaRPr lang="en-US" altLang="zh-CN" sz="2400" dirty="0"/>
          </a:p>
          <a:p>
            <a:pPr lvl="1"/>
            <a:r>
              <a:rPr lang="en-US" altLang="zh-CN" dirty="0"/>
              <a:t>NOR</a:t>
            </a:r>
          </a:p>
          <a:p>
            <a:pPr lvl="2"/>
            <a:r>
              <a:rPr lang="zh-CN" altLang="en-US" dirty="0"/>
              <a:t>擦除操作以区块位单位，区块大小为 </a:t>
            </a:r>
            <a:r>
              <a:rPr lang="en-US" altLang="zh-CN" dirty="0"/>
              <a:t>64</a:t>
            </a:r>
            <a:r>
              <a:rPr lang="zh-CN" altLang="en-US" dirty="0"/>
              <a:t>～</a:t>
            </a:r>
            <a:r>
              <a:rPr lang="en-US" altLang="zh-CN" dirty="0"/>
              <a:t>128KB</a:t>
            </a:r>
          </a:p>
          <a:p>
            <a:pPr lvl="2"/>
            <a:r>
              <a:rPr lang="zh-CN" altLang="en-US" dirty="0"/>
              <a:t>执行一个写入</a:t>
            </a:r>
            <a:r>
              <a:rPr lang="en-US" altLang="zh-CN" dirty="0"/>
              <a:t>/</a:t>
            </a:r>
            <a:r>
              <a:rPr lang="zh-CN" altLang="en-US" dirty="0"/>
              <a:t>擦除操作的周期为 </a:t>
            </a:r>
            <a:r>
              <a:rPr lang="en-US" altLang="zh-CN" dirty="0"/>
              <a:t>5s</a:t>
            </a:r>
          </a:p>
          <a:p>
            <a:pPr lvl="2"/>
            <a:r>
              <a:rPr lang="zh-CN" altLang="en-US" dirty="0"/>
              <a:t>可以直接运行应用程序</a:t>
            </a:r>
            <a:endParaRPr lang="en-US" altLang="zh-CN" dirty="0"/>
          </a:p>
          <a:p>
            <a:pPr lvl="1"/>
            <a:r>
              <a:rPr lang="en-US" altLang="zh-CN" dirty="0"/>
              <a:t>NAND</a:t>
            </a:r>
          </a:p>
          <a:p>
            <a:pPr lvl="2"/>
            <a:r>
              <a:rPr lang="zh-CN" altLang="en-US" dirty="0"/>
              <a:t>擦除操作也是以块为单位，块大小为 </a:t>
            </a:r>
            <a:r>
              <a:rPr lang="en-US" altLang="zh-CN" dirty="0"/>
              <a:t>8</a:t>
            </a:r>
            <a:r>
              <a:rPr lang="zh-CN" altLang="en-US" dirty="0"/>
              <a:t>～</a:t>
            </a:r>
            <a:r>
              <a:rPr lang="en-US" altLang="zh-CN" dirty="0"/>
              <a:t>32KB 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执行相同的操作最多只需 </a:t>
            </a:r>
            <a:r>
              <a:rPr lang="en-US" altLang="zh-CN" dirty="0"/>
              <a:t>4ms</a:t>
            </a:r>
          </a:p>
          <a:p>
            <a:r>
              <a:rPr lang="zh-CN" altLang="en-US" sz="2800" dirty="0"/>
              <a:t>在读写时偶尔产生位反转，且无法完全避免，事后弥补</a:t>
            </a:r>
            <a:endParaRPr lang="en-US" altLang="zh-CN" sz="2800" dirty="0"/>
          </a:p>
          <a:p>
            <a:r>
              <a:rPr lang="zh-CN" altLang="en-US" sz="2800" dirty="0"/>
              <a:t>还可能出现坏块，初始化扫描并对坏块进行标记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416EF-423D-42E4-82C8-FBA3C88A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DA612-4F00-461F-A99C-E2D0C7D8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9" y="91441"/>
            <a:ext cx="8672242" cy="80644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FLASH NOR</a:t>
            </a:r>
            <a:r>
              <a:rPr lang="zh-CN" altLang="en-US" sz="3600" dirty="0"/>
              <a:t>与</a:t>
            </a:r>
            <a:r>
              <a:rPr lang="en-US" altLang="zh-CN" sz="3600" dirty="0"/>
              <a:t>NAND</a:t>
            </a:r>
            <a:r>
              <a:rPr lang="zh-CN" altLang="en-US" sz="3600" dirty="0"/>
              <a:t>比较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F9ECE-2E8A-400E-BED5-97AACD22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7CBD-0DFA-4837-A1FF-05EFEA05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F29E79-17B6-424F-9577-B6897CAF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83" y="723820"/>
            <a:ext cx="5917437" cy="59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5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存储器系统概述</a:t>
            </a:r>
            <a:endParaRPr lang="en-US" altLang="zh-CN" dirty="0"/>
          </a:p>
          <a:p>
            <a:r>
              <a:rPr lang="zh-CN" altLang="en-US" dirty="0"/>
              <a:t>嵌入式系统存储器的分类和性能分析</a:t>
            </a:r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存储器管理</a:t>
            </a:r>
            <a:endParaRPr lang="en-US" altLang="zh-CN" dirty="0"/>
          </a:p>
          <a:p>
            <a:r>
              <a:rPr lang="zh-CN" altLang="en-US" dirty="0"/>
              <a:t>新型存储器</a:t>
            </a:r>
            <a:endParaRPr lang="en-US" altLang="zh-CN" dirty="0"/>
          </a:p>
          <a:p>
            <a:r>
              <a:rPr lang="zh-CN" altLang="en-US"/>
              <a:t>存储保护与校验技术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7CF0D5-0B46-4EF8-B7C5-225F14CE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85195-67ED-4120-804A-68E0D8D8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E7BD10-5B74-4C00-B2B3-AD143078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851D-0F79-4A87-B1ED-AE2859261C22}" type="datetime1">
              <a:rPr lang="zh-CN" altLang="en-US" smtClean="0"/>
              <a:t>2023/6/13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5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3D7CB-3D2F-49E4-9DBC-D3EA5741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</a:t>
            </a:r>
            <a:r>
              <a:rPr lang="zh-CN" altLang="en-US" dirty="0"/>
              <a:t>型和</a:t>
            </a:r>
            <a:r>
              <a:rPr lang="en-US" altLang="zh-CN" dirty="0"/>
              <a:t>NAND</a:t>
            </a:r>
            <a:r>
              <a:rPr lang="zh-CN" altLang="en-US" dirty="0"/>
              <a:t>型比较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E1377-0035-4879-A093-525063BB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78561"/>
            <a:ext cx="8672242" cy="5094224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容量：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型更像内存，比较贵，容量比较小；而</a:t>
            </a:r>
            <a:r>
              <a:rPr lang="en-US" altLang="zh-CN" sz="2000" dirty="0"/>
              <a:t>NAND</a:t>
            </a:r>
            <a:r>
              <a:rPr lang="zh-CN" altLang="en-US" sz="2000" dirty="0"/>
              <a:t>型更像硬盘，成本要低一些，容量大得多。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应用：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型比较适合频繁随机读写的场合，存储程序代码可直接在闪存内运行，例手机使用</a:t>
            </a:r>
            <a:r>
              <a:rPr lang="en-US" altLang="zh-CN" sz="2000" dirty="0"/>
              <a:t>NOR</a:t>
            </a:r>
            <a:r>
              <a:rPr lang="zh-CN" altLang="en-US" sz="2000" dirty="0"/>
              <a:t>型闪存；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型存储资料，如闪存盘、数码存储卡等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速度：</a:t>
            </a:r>
            <a:r>
              <a:rPr lang="en-US" altLang="zh-CN" sz="2000" dirty="0"/>
              <a:t>NOR</a:t>
            </a:r>
            <a:r>
              <a:rPr lang="zh-CN" altLang="en-US" sz="2000" dirty="0"/>
              <a:t>型速度很有限，频率比内存低得多，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型闪存类似硬盘的操作，效率也比内存慢得多，比硬盘快得多。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存储单元：</a:t>
            </a:r>
            <a:r>
              <a:rPr lang="en-US" altLang="zh-CN" sz="2000" dirty="0"/>
              <a:t>NOR</a:t>
            </a:r>
            <a:r>
              <a:rPr lang="zh-CN" altLang="en-US" sz="2000" dirty="0"/>
              <a:t>型闪存的基本存储单元是字节；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型闪存的基本存储单元是页，类似硬盘的扇区。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擦除操作：以块为单位擦除。闪存的写入操作必须在空白区域进行，如果目标区域已经有数据，必须先擦除后写入，因此擦除操作是闪存的基本操作。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/>
              <a:t>寻址：</a:t>
            </a:r>
            <a:r>
              <a:rPr lang="en-US" altLang="zh-CN" sz="2000" dirty="0"/>
              <a:t>NOR</a:t>
            </a:r>
            <a:r>
              <a:rPr lang="zh-CN" altLang="en-US" sz="2000" dirty="0"/>
              <a:t>型有独立的地址线和数据线；</a:t>
            </a:r>
            <a:r>
              <a:rPr lang="en-US" altLang="zh-CN" sz="2000" dirty="0"/>
              <a:t>NAND</a:t>
            </a:r>
            <a:r>
              <a:rPr lang="zh-CN" altLang="en-US" sz="2000" dirty="0"/>
              <a:t>型闪存通过</a:t>
            </a:r>
            <a:r>
              <a:rPr lang="en-US" altLang="zh-CN" sz="2000" dirty="0"/>
              <a:t>8</a:t>
            </a:r>
            <a:r>
              <a:rPr lang="zh-CN" altLang="en-US" sz="2000" dirty="0"/>
              <a:t>条</a:t>
            </a:r>
            <a:r>
              <a:rPr lang="en-US" altLang="zh-CN" sz="2000" dirty="0"/>
              <a:t>I/O</a:t>
            </a:r>
            <a:r>
              <a:rPr lang="zh-CN" altLang="en-US" sz="2000" dirty="0"/>
              <a:t>接口数据线传输地址信息包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32099-4754-4066-B8C5-102D62DB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12FF01-B339-449E-A5EB-CF4845C5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F97C8-6F54-4F42-B9AE-1BD71F39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6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0"/>
            <a:ext cx="8672242" cy="1026534"/>
          </a:xfrm>
        </p:spPr>
        <p:txBody>
          <a:bodyPr/>
          <a:lstStyle/>
          <a:p>
            <a:r>
              <a:rPr lang="zh-CN" altLang="en-US" dirty="0"/>
              <a:t>存储器的主要技术指标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758" y="885191"/>
            <a:ext cx="8672242" cy="391801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存储容量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KB</a:t>
            </a:r>
            <a:r>
              <a:rPr lang="zh-CN" altLang="en-US" dirty="0"/>
              <a:t>，</a:t>
            </a:r>
            <a:r>
              <a:rPr lang="en-US" altLang="zh-CN" dirty="0"/>
              <a:t>MB</a:t>
            </a:r>
            <a:r>
              <a:rPr lang="zh-CN" altLang="en-US" dirty="0"/>
              <a:t>，</a:t>
            </a:r>
            <a:r>
              <a:rPr lang="en-US" altLang="zh-CN" dirty="0"/>
              <a:t>GB</a:t>
            </a:r>
            <a:r>
              <a:rPr lang="zh-CN" altLang="en-US" dirty="0"/>
              <a:t>，</a:t>
            </a:r>
            <a:r>
              <a:rPr lang="en-US" altLang="zh-CN" dirty="0"/>
              <a:t>TB</a:t>
            </a:r>
          </a:p>
          <a:p>
            <a:r>
              <a:rPr lang="zh-CN" altLang="en-US" dirty="0"/>
              <a:t>存取时间</a:t>
            </a:r>
            <a:endParaRPr lang="en-US" altLang="zh-CN" dirty="0"/>
          </a:p>
          <a:p>
            <a:pPr lvl="1"/>
            <a:r>
              <a:rPr lang="en-US" altLang="zh-CN" dirty="0"/>
              <a:t>CPU </a:t>
            </a:r>
            <a:r>
              <a:rPr lang="zh-CN" altLang="en-US" dirty="0"/>
              <a:t>对内存进行读或写操作时所需要花费的时间</a:t>
            </a:r>
            <a:endParaRPr lang="en-US" altLang="zh-CN" dirty="0"/>
          </a:p>
          <a:p>
            <a:pPr lvl="1"/>
            <a:r>
              <a:rPr lang="zh-CN" altLang="en-US" dirty="0"/>
              <a:t>存取时间的倒数来表示速度</a:t>
            </a:r>
            <a:endParaRPr lang="en-US" altLang="zh-CN" dirty="0"/>
          </a:p>
          <a:p>
            <a:pPr lvl="2"/>
            <a:r>
              <a:rPr lang="zh-CN" altLang="en-US" dirty="0"/>
              <a:t>例：存取时间 </a:t>
            </a:r>
            <a:r>
              <a:rPr lang="en-US" altLang="zh-CN" dirty="0"/>
              <a:t>1ns </a:t>
            </a:r>
            <a:r>
              <a:rPr lang="zh-CN" altLang="en-US" dirty="0"/>
              <a:t>内存，访问频率为 </a:t>
            </a:r>
            <a:r>
              <a:rPr lang="en-US" altLang="zh-CN" dirty="0"/>
              <a:t>1/10</a:t>
            </a:r>
            <a:r>
              <a:rPr lang="en-US" altLang="zh-CN" baseline="30000" dirty="0"/>
              <a:t>−9</a:t>
            </a:r>
            <a:r>
              <a:rPr lang="en-US" altLang="zh-CN" dirty="0"/>
              <a:t>Hz = 1000MHz</a:t>
            </a:r>
          </a:p>
          <a:p>
            <a:r>
              <a:rPr lang="zh-CN" altLang="en-US" dirty="0"/>
              <a:t>存储周期</a:t>
            </a:r>
            <a:endParaRPr lang="en-US" altLang="zh-CN" dirty="0"/>
          </a:p>
          <a:p>
            <a:pPr lvl="1"/>
            <a:r>
              <a:rPr lang="zh-CN" altLang="en-US" dirty="0"/>
              <a:t>两次独立的读写操作之间所需的时间，一般为</a:t>
            </a:r>
            <a:r>
              <a:rPr lang="en-US" altLang="zh-CN" dirty="0"/>
              <a:t>6</a:t>
            </a:r>
            <a:r>
              <a:rPr lang="zh-CN" altLang="en-US" dirty="0"/>
              <a:t>～</a:t>
            </a:r>
            <a:r>
              <a:rPr lang="en-US" altLang="zh-CN" dirty="0"/>
              <a:t>10ns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B10BBE8-18DB-420C-8213-91CB9FE3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12D3-7D8B-4BAB-91C3-16A1C8B7AED3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43FED-5CF8-4923-9ED6-886F839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A9B3DD-747D-4C51-BA3C-0A27CCC3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B401BB-93D2-4B25-B4EE-0BFE5F05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55" y="4803208"/>
            <a:ext cx="5738495" cy="18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存储器的主要技术指标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055937"/>
          </a:xfrm>
        </p:spPr>
        <p:txBody>
          <a:bodyPr>
            <a:normAutofit/>
          </a:bodyPr>
          <a:lstStyle/>
          <a:p>
            <a:r>
              <a:rPr lang="zh-CN" altLang="en-US" dirty="0"/>
              <a:t>访问带宽</a:t>
            </a:r>
            <a:endParaRPr lang="en-US" altLang="zh-CN" dirty="0"/>
          </a:p>
          <a:p>
            <a:pPr lvl="1"/>
            <a:r>
              <a:rPr lang="zh-CN" altLang="en-US" dirty="0"/>
              <a:t>内存总线所能提供的数据传输能力 </a:t>
            </a:r>
            <a:endParaRPr lang="en-US" altLang="zh-CN" dirty="0"/>
          </a:p>
          <a:p>
            <a:pPr lvl="2"/>
            <a:r>
              <a:rPr lang="zh-CN" altLang="en-US" dirty="0"/>
              <a:t>访问带宽</a:t>
            </a:r>
            <a:r>
              <a:rPr lang="en-US" altLang="zh-CN" dirty="0"/>
              <a:t>=</a:t>
            </a:r>
            <a:r>
              <a:rPr lang="zh-CN" altLang="en-US" dirty="0"/>
              <a:t>存储器位数</a:t>
            </a:r>
            <a:r>
              <a:rPr lang="en-US" altLang="zh-CN" dirty="0"/>
              <a:t>/8</a:t>
            </a:r>
            <a:r>
              <a:rPr lang="zh-CN" altLang="en-US" dirty="0"/>
              <a:t> </a:t>
            </a:r>
            <a:r>
              <a:rPr lang="en-US" altLang="zh-CN" dirty="0"/>
              <a:t>× </a:t>
            </a:r>
            <a:r>
              <a:rPr lang="zh-CN" altLang="en-US" dirty="0"/>
              <a:t>读取速度峰值</a:t>
            </a:r>
            <a:endParaRPr lang="en-US" altLang="zh-CN" dirty="0"/>
          </a:p>
          <a:p>
            <a:pPr lvl="2"/>
            <a:r>
              <a:rPr lang="zh-CN" altLang="en-US" dirty="0"/>
              <a:t>表示每秒从主存进出信息的最大数量</a:t>
            </a:r>
            <a:r>
              <a:rPr lang="en-US" altLang="zh-CN" dirty="0"/>
              <a:t> </a:t>
            </a:r>
          </a:p>
          <a:p>
            <a:pPr lvl="2"/>
            <a:r>
              <a:rPr lang="zh-CN" altLang="en-US" dirty="0"/>
              <a:t> 例：存取周期</a:t>
            </a:r>
            <a:r>
              <a:rPr lang="en-US" altLang="zh-CN" dirty="0"/>
              <a:t>500ns</a:t>
            </a:r>
            <a:r>
              <a:rPr lang="zh-CN" altLang="en-US" dirty="0"/>
              <a:t>，存储器位数</a:t>
            </a:r>
            <a:r>
              <a:rPr lang="en-US" altLang="zh-CN" dirty="0"/>
              <a:t>16</a:t>
            </a:r>
            <a:r>
              <a:rPr lang="zh-CN" altLang="en-US" dirty="0"/>
              <a:t>位，则带宽</a:t>
            </a:r>
            <a:r>
              <a:rPr lang="en-US" altLang="zh-CN" dirty="0"/>
              <a:t>4MB/S</a:t>
            </a:r>
          </a:p>
          <a:p>
            <a:pPr lvl="2"/>
            <a:r>
              <a:rPr lang="zh-CN" altLang="en-US" dirty="0"/>
              <a:t> 访问带宽决定信息传输速度，是系统瓶颈的关键因素</a:t>
            </a:r>
            <a:endParaRPr lang="en-US" altLang="zh-CN" dirty="0"/>
          </a:p>
          <a:p>
            <a:pPr lvl="2"/>
            <a:r>
              <a:rPr lang="zh-CN" altLang="en-US" dirty="0"/>
              <a:t>为提高存储器带宽，可采取措施为</a:t>
            </a:r>
            <a:endParaRPr lang="en-US" altLang="zh-CN" dirty="0"/>
          </a:p>
          <a:p>
            <a:pPr lvl="3"/>
            <a:r>
              <a:rPr lang="zh-CN" altLang="en-US" dirty="0"/>
              <a:t>缩短存取周期</a:t>
            </a:r>
            <a:endParaRPr lang="en-US" altLang="zh-CN" dirty="0"/>
          </a:p>
          <a:p>
            <a:pPr lvl="3"/>
            <a:r>
              <a:rPr lang="zh-CN" altLang="en-US" dirty="0"/>
              <a:t>增加存储字长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B10BBE8-18DB-420C-8213-91CB9FE3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12D3-7D8B-4BAB-91C3-16A1C8B7AED3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43FED-5CF8-4923-9ED6-886F839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A9B3DD-747D-4C51-BA3C-0A27CCC3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1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4.3 ARM</a:t>
            </a:r>
            <a:r>
              <a:rPr lang="zh-CN" altLang="en-US" dirty="0"/>
              <a:t>存储器管理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F9137-B5BC-4251-AF87-D6849A0E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21C8E3-501F-470F-A398-0E0DA8DD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477ECA-B45E-43F8-A0AF-86E48275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74A9-FA0C-409A-8E25-3295130242F3}" type="datetime1">
              <a:rPr lang="zh-CN" altLang="en-US" smtClean="0"/>
              <a:t>2023/6/13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CB8753-089C-4FD9-A904-1949479A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43" y="1396477"/>
            <a:ext cx="6193913" cy="51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存储器的挂载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812359-E745-405B-BC7F-9666479E9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DE4AB-EA63-49DA-8548-DA743051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C49EA0-6A25-4DB0-9DF8-9120ABD4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3327-3843-4D92-9C2A-680108D021CF}" type="datetime1">
              <a:rPr lang="zh-CN" altLang="en-US" smtClean="0"/>
              <a:t>2023/6/13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046DCD-A647-47AC-ACB1-B18136F5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7"/>
            <a:ext cx="9144000" cy="57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1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地址总线是 </a:t>
            </a:r>
            <a:r>
              <a:rPr lang="en-US" altLang="zh-CN" dirty="0"/>
              <a:t>32 </a:t>
            </a:r>
            <a:r>
              <a:rPr lang="zh-CN" altLang="en-US" dirty="0"/>
              <a:t>位，可访问</a:t>
            </a:r>
            <a:r>
              <a:rPr lang="en-US" altLang="zh-CN" dirty="0"/>
              <a:t>4GB</a:t>
            </a:r>
            <a:r>
              <a:rPr lang="zh-CN" altLang="en-US" dirty="0"/>
              <a:t>的地址空间</a:t>
            </a:r>
            <a:endParaRPr lang="en-US" altLang="zh-CN" dirty="0"/>
          </a:p>
          <a:p>
            <a:r>
              <a:rPr lang="zh-CN" altLang="en-US" dirty="0"/>
              <a:t>小端格式存储，可寻址空间分为 </a:t>
            </a:r>
            <a:r>
              <a:rPr lang="en-US" altLang="zh-CN" dirty="0"/>
              <a:t>8 </a:t>
            </a:r>
            <a:r>
              <a:rPr lang="zh-CN" altLang="en-US" dirty="0"/>
              <a:t>个块，每个块 </a:t>
            </a:r>
            <a:r>
              <a:rPr lang="en-US" altLang="zh-CN" dirty="0"/>
              <a:t>512 MB</a:t>
            </a:r>
            <a:r>
              <a:rPr lang="zh-CN" altLang="en-US" dirty="0"/>
              <a:t>，即</a:t>
            </a:r>
            <a:r>
              <a:rPr lang="en-US" altLang="zh-CN" dirty="0"/>
              <a:t>0.5GB</a:t>
            </a:r>
          </a:p>
          <a:p>
            <a:pPr lvl="1"/>
            <a:r>
              <a:rPr lang="zh-CN" altLang="en-US" dirty="0"/>
              <a:t>程序代码访问区域（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数据交互区域（</a:t>
            </a:r>
            <a:r>
              <a:rPr lang="en-US" altLang="zh-CN" dirty="0"/>
              <a:t>SRAM</a:t>
            </a:r>
            <a:r>
              <a:rPr lang="zh-CN" altLang="en-US" dirty="0"/>
              <a:t>，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片内外围设备（</a:t>
            </a:r>
            <a:r>
              <a:rPr lang="en-US" altLang="zh-CN" dirty="0"/>
              <a:t>0.5GB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r>
              <a:rPr lang="zh-CN" altLang="en-US" dirty="0"/>
              <a:t>外部存储空间或片外外设（</a:t>
            </a:r>
            <a:r>
              <a:rPr lang="en-US" altLang="zh-CN" dirty="0"/>
              <a:t>2GB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处理器内部控制（</a:t>
            </a:r>
            <a:r>
              <a:rPr lang="en-US" altLang="zh-CN" dirty="0"/>
              <a:t>NVIC</a:t>
            </a:r>
            <a:r>
              <a:rPr lang="zh-CN" altLang="en-US" dirty="0"/>
              <a:t>）和调试区域（</a:t>
            </a:r>
            <a:r>
              <a:rPr lang="en-US" altLang="zh-CN" dirty="0"/>
              <a:t>0.5GB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248496-8875-40E6-9170-4544063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F75B8-853C-4FE6-889D-33CF7442C5B4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B9C250-9688-4EFD-92B4-E4CF9C45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87FF03-0912-44F4-AD5F-4F766F92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860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存储映射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FD792E-AC15-41AD-8C02-DE3BEDEF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AED70-32D9-4041-B81C-A3D3516A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5E7F-6C7D-42DC-B73F-E5BB441EFC83}" type="datetime1">
              <a:rPr lang="zh-CN" altLang="en-US" smtClean="0"/>
              <a:t>2023/6/13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FE6560-AB3A-4E2E-8830-F5C3F2FA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5" y="1015217"/>
            <a:ext cx="8544560" cy="56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地址分配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F196AA-0608-4310-A1FD-5240BD08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B6163-A5C4-4184-8C21-FB6DC6E2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E8D0BF-5342-485F-A3C3-43161BD8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E2B3-7833-4224-AC8A-3FBD99AA59DC}" type="datetime1">
              <a:rPr lang="zh-CN" altLang="en-US" smtClean="0"/>
              <a:t>2023/6/13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C5E663-196E-4AAD-AF0B-C3B7D23C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851"/>
            <a:ext cx="9144000" cy="4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6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81372-0AB2-477B-ABFC-F66A8DA6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" y="62411"/>
            <a:ext cx="8672242" cy="674351"/>
          </a:xfrm>
        </p:spPr>
        <p:txBody>
          <a:bodyPr/>
          <a:lstStyle/>
          <a:p>
            <a:r>
              <a:rPr lang="zh-CN" altLang="en-US" dirty="0"/>
              <a:t>内存映射</a:t>
            </a:r>
            <a:r>
              <a:rPr lang="en-US" altLang="zh-CN" dirty="0"/>
              <a:t>-</a:t>
            </a:r>
            <a:r>
              <a:rPr lang="zh-CN" altLang="en-US" dirty="0"/>
              <a:t>块</a:t>
            </a:r>
            <a:r>
              <a:rPr lang="en-US" altLang="zh-CN" dirty="0"/>
              <a:t>0</a:t>
            </a:r>
            <a:r>
              <a:rPr lang="zh-CN" altLang="en-US" dirty="0"/>
              <a:t>和块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169AA-2576-4E36-A050-E350C74C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C26597-CFB1-43F5-A3B5-E8C7E5A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0D2440-10E8-4E7C-A2FE-2157CD8C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334FA6-CD14-4594-ACCC-F4B9642E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956852"/>
            <a:ext cx="7945120" cy="590114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BDD41CD-F82D-46D1-A94E-AD42231A58E2}"/>
              </a:ext>
            </a:extLst>
          </p:cNvPr>
          <p:cNvCxnSpPr/>
          <p:nvPr/>
        </p:nvCxnSpPr>
        <p:spPr>
          <a:xfrm>
            <a:off x="3850640" y="215392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C0770AB-1D3D-4FBC-846A-816C4BDCA211}"/>
              </a:ext>
            </a:extLst>
          </p:cNvPr>
          <p:cNvCxnSpPr/>
          <p:nvPr/>
        </p:nvCxnSpPr>
        <p:spPr>
          <a:xfrm>
            <a:off x="3850640" y="259080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00956F-0480-4BB4-8827-9D02810D8E46}"/>
              </a:ext>
            </a:extLst>
          </p:cNvPr>
          <p:cNvCxnSpPr/>
          <p:nvPr/>
        </p:nvCxnSpPr>
        <p:spPr>
          <a:xfrm>
            <a:off x="3850640" y="302768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4A2E0E3-E52A-43B8-B5A6-F93211FB83F1}"/>
              </a:ext>
            </a:extLst>
          </p:cNvPr>
          <p:cNvCxnSpPr/>
          <p:nvPr/>
        </p:nvCxnSpPr>
        <p:spPr>
          <a:xfrm>
            <a:off x="3850640" y="5882640"/>
            <a:ext cx="15808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CB53A9-ECA4-4BB2-B8C5-5AEE07281BA8}"/>
              </a:ext>
            </a:extLst>
          </p:cNvPr>
          <p:cNvCxnSpPr>
            <a:cxnSpLocks/>
          </p:cNvCxnSpPr>
          <p:nvPr/>
        </p:nvCxnSpPr>
        <p:spPr>
          <a:xfrm>
            <a:off x="3781552" y="6370320"/>
            <a:ext cx="1775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D898907-4194-4BEC-AD98-EA07CA65AE1F}"/>
              </a:ext>
            </a:extLst>
          </p:cNvPr>
          <p:cNvCxnSpPr>
            <a:cxnSpLocks/>
          </p:cNvCxnSpPr>
          <p:nvPr/>
        </p:nvCxnSpPr>
        <p:spPr>
          <a:xfrm>
            <a:off x="3527552" y="6553200"/>
            <a:ext cx="22230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3C0DCB-1407-47B3-9E95-6AE756FC09F9}"/>
              </a:ext>
            </a:extLst>
          </p:cNvPr>
          <p:cNvCxnSpPr>
            <a:cxnSpLocks/>
          </p:cNvCxnSpPr>
          <p:nvPr/>
        </p:nvCxnSpPr>
        <p:spPr>
          <a:xfrm>
            <a:off x="3974592" y="6736080"/>
            <a:ext cx="13797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4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6D025-BA17-4DA9-B2CC-506AA726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2D493A6-75B0-4C9C-8B7F-F888DA95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 CPU </a:t>
            </a:r>
            <a:r>
              <a:rPr lang="zh-CN" altLang="en-US" dirty="0"/>
              <a:t>通过 </a:t>
            </a:r>
            <a:r>
              <a:rPr lang="en-US" altLang="zh-CN" dirty="0"/>
              <a:t>AHB I-</a:t>
            </a:r>
            <a:r>
              <a:rPr lang="zh-CN" altLang="en-US" dirty="0"/>
              <a:t>总线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D-</a:t>
            </a:r>
            <a:r>
              <a:rPr lang="zh-CN" altLang="en-US" dirty="0"/>
              <a:t>总线</a:t>
            </a:r>
            <a:r>
              <a:rPr lang="en-US" altLang="zh-CN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Flash </a:t>
            </a:r>
            <a:r>
              <a:rPr lang="zh-CN" altLang="en-US" dirty="0"/>
              <a:t>进行的访问</a:t>
            </a:r>
            <a:endParaRPr lang="en-US" altLang="zh-CN" dirty="0"/>
          </a:p>
          <a:p>
            <a:r>
              <a:rPr lang="en-US" altLang="zh-CN" dirty="0"/>
              <a:t>Flash </a:t>
            </a:r>
            <a:r>
              <a:rPr lang="zh-CN" altLang="en-US" dirty="0"/>
              <a:t>接口通过指令预取和缓存机制加速代码执行</a:t>
            </a:r>
            <a:endParaRPr lang="en-US" altLang="zh-CN" dirty="0"/>
          </a:p>
          <a:p>
            <a:r>
              <a:rPr lang="zh-CN" altLang="en-US" dirty="0"/>
              <a:t>闪存组织如下： </a:t>
            </a:r>
          </a:p>
          <a:p>
            <a:pPr lvl="1"/>
            <a:r>
              <a:rPr lang="zh-CN" altLang="en-US" dirty="0"/>
              <a:t>主存储块被分成扇区 </a:t>
            </a:r>
          </a:p>
          <a:p>
            <a:pPr lvl="1"/>
            <a:r>
              <a:rPr lang="zh-CN" altLang="en-US" dirty="0"/>
              <a:t>系统存储器，器件在系统存储器自举模式下从该存储器启动 </a:t>
            </a:r>
          </a:p>
          <a:p>
            <a:pPr lvl="1"/>
            <a:r>
              <a:rPr lang="en-US" altLang="zh-CN" dirty="0"/>
              <a:t>512 OTP</a:t>
            </a:r>
            <a:r>
              <a:rPr lang="zh-CN" altLang="en-US" dirty="0"/>
              <a:t>（一次性可编程）字节，用于存储用户数据 </a:t>
            </a:r>
          </a:p>
          <a:p>
            <a:pPr lvl="1"/>
            <a:r>
              <a:rPr lang="zh-CN" altLang="en-US" dirty="0"/>
              <a:t>读写保护、</a:t>
            </a:r>
            <a:r>
              <a:rPr lang="en-US" altLang="zh-CN" dirty="0"/>
              <a:t>BOR </a:t>
            </a:r>
            <a:r>
              <a:rPr lang="zh-CN" altLang="en-US" dirty="0"/>
              <a:t>层，看门狗、复位等配置的可选字节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C6491-0709-4BF6-8969-B6F97CC7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62F73-7BD5-4B1C-947E-B3D11941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F7E7F4-2D1E-4C67-BF28-C6E589E6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2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存储器系统概述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存储器系统嵌入式系统中不可或缺的组成部分，主要是用来存放指令和数据</a:t>
            </a:r>
            <a:endParaRPr lang="en-US" altLang="zh-CN" dirty="0"/>
          </a:p>
          <a:p>
            <a:r>
              <a:rPr lang="zh-CN" altLang="en-US" dirty="0"/>
              <a:t>嵌入式系统的主存储器由于计算机体系结构的限制，存在若干不足之处</a:t>
            </a:r>
            <a:endParaRPr lang="en-US" altLang="zh-CN" dirty="0"/>
          </a:p>
          <a:p>
            <a:pPr lvl="1"/>
            <a:r>
              <a:rPr lang="zh-CN" altLang="en-US" dirty="0"/>
              <a:t>不能同时满足存取速度快、存储容量大和成本低的要求。</a:t>
            </a:r>
            <a:endParaRPr lang="en-US" altLang="zh-CN" dirty="0"/>
          </a:p>
          <a:p>
            <a:pPr lvl="1"/>
            <a:r>
              <a:rPr lang="zh-CN" altLang="en-US" dirty="0"/>
              <a:t>在数据访问需求和成本性能之间平衡</a:t>
            </a:r>
            <a:endParaRPr lang="en-US" altLang="zh-CN" dirty="0"/>
          </a:p>
          <a:p>
            <a:r>
              <a:rPr lang="zh-CN" altLang="en-US" dirty="0"/>
              <a:t>嵌入式系统内部或者芯片内部</a:t>
            </a:r>
            <a:endParaRPr lang="en-US" altLang="zh-CN" dirty="0"/>
          </a:p>
          <a:p>
            <a:pPr lvl="1"/>
            <a:r>
              <a:rPr lang="zh-CN" altLang="en-US" dirty="0"/>
              <a:t>从块到慢、容量由小到大的多级层次存储器</a:t>
            </a:r>
            <a:endParaRPr lang="en-US" altLang="zh-CN" dirty="0"/>
          </a:p>
          <a:p>
            <a:pPr lvl="1"/>
            <a:r>
              <a:rPr lang="zh-CN" altLang="en-US" dirty="0"/>
              <a:t>采用优化的控制调度算法、合理的成本、性能构成经济可用的存储器系统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022D9F3-DA6B-4D49-A0EA-DF697FC6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54C0-6BC7-4C73-87CA-1B91D64D6CFD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928382-9C56-4CFB-8EFE-19898ED6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5E15A-EDCF-44E0-B716-45396D8A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4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启动配置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代码区从地址</a:t>
            </a:r>
            <a:r>
              <a:rPr lang="en-US" altLang="zh-CN" dirty="0"/>
              <a:t>0x00000000</a:t>
            </a:r>
            <a:r>
              <a:rPr lang="zh-CN" altLang="en-US" dirty="0"/>
              <a:t>开始（</a:t>
            </a:r>
            <a:r>
              <a:rPr lang="en-US" altLang="zh-CN" dirty="0"/>
              <a:t>I</a:t>
            </a:r>
            <a:r>
              <a:rPr lang="zh-CN" altLang="en-US" dirty="0"/>
              <a:t>总线</a:t>
            </a:r>
            <a:r>
              <a:rPr lang="en-US" altLang="zh-CN" dirty="0"/>
              <a:t>/D</a:t>
            </a:r>
            <a:r>
              <a:rPr lang="zh-CN" altLang="en-US" dirty="0"/>
              <a:t>总线访问）</a:t>
            </a:r>
            <a:endParaRPr lang="en-US" altLang="zh-CN" dirty="0"/>
          </a:p>
          <a:p>
            <a:r>
              <a:rPr lang="zh-CN" altLang="en-US" dirty="0"/>
              <a:t>数据区从地址</a:t>
            </a:r>
            <a:r>
              <a:rPr lang="en-US" altLang="zh-CN" dirty="0"/>
              <a:t>0x20000000</a:t>
            </a:r>
            <a:r>
              <a:rPr lang="zh-CN" altLang="en-US" dirty="0"/>
              <a:t>开始（通过系统总线访问）</a:t>
            </a:r>
            <a:endParaRPr lang="en-US" altLang="zh-CN" dirty="0"/>
          </a:p>
          <a:p>
            <a:r>
              <a:rPr lang="zh-CN" altLang="en-US" dirty="0"/>
              <a:t>带</a:t>
            </a:r>
            <a:r>
              <a:rPr lang="en-US" altLang="zh-CN" dirty="0"/>
              <a:t>FPU</a:t>
            </a:r>
            <a:r>
              <a:rPr lang="zh-CN" altLang="en-US" dirty="0"/>
              <a:t>的</a:t>
            </a:r>
            <a:r>
              <a:rPr lang="en-US" altLang="zh-CN" dirty="0"/>
              <a:t>Cortex M4 CPU</a:t>
            </a:r>
            <a:r>
              <a:rPr lang="zh-CN" altLang="en-US" dirty="0"/>
              <a:t>在</a:t>
            </a:r>
            <a:r>
              <a:rPr lang="en-US" altLang="zh-CN" dirty="0"/>
              <a:t>I</a:t>
            </a:r>
            <a:r>
              <a:rPr lang="zh-CN" altLang="en-US" dirty="0"/>
              <a:t>代码总线上取复位扇区，意味着只有在代码区有启动空间</a:t>
            </a:r>
            <a:endParaRPr lang="en-US" altLang="zh-CN" dirty="0"/>
          </a:p>
          <a:p>
            <a:r>
              <a:rPr lang="zh-CN" altLang="en-US" dirty="0"/>
              <a:t>支持三种启动模式：</a:t>
            </a:r>
            <a:endParaRPr lang="en-US" altLang="zh-CN" dirty="0"/>
          </a:p>
          <a:p>
            <a:pPr lvl="1"/>
            <a:r>
              <a:rPr lang="zh-CN" altLang="en-US" dirty="0"/>
              <a:t>主闪存启动模式</a:t>
            </a:r>
          </a:p>
          <a:p>
            <a:pPr lvl="1"/>
            <a:r>
              <a:rPr lang="zh-CN" altLang="en-US" dirty="0"/>
              <a:t>系统存储器启动模式</a:t>
            </a:r>
          </a:p>
          <a:p>
            <a:pPr lvl="1"/>
            <a:r>
              <a:rPr lang="zh-CN" altLang="en-US" dirty="0"/>
              <a:t>嵌入 </a:t>
            </a:r>
            <a:r>
              <a:rPr lang="en-US" altLang="zh-CN" dirty="0"/>
              <a:t>SRAM </a:t>
            </a:r>
            <a:r>
              <a:rPr lang="zh-CN" altLang="en-US" dirty="0"/>
              <a:t>启动模式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091C388-8412-4232-B3E4-70DB66CE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3C53-998A-4C98-8982-F92D7D959B84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4AABF5-E457-491B-8B93-4AE63E48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3732AE-7C57-4384-BBAC-86F28134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10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新型存储器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087121"/>
            <a:ext cx="8672242" cy="508508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600" dirty="0"/>
              <a:t>存储器分为易失性和非易失性</a:t>
            </a:r>
            <a:endParaRPr lang="en-US" altLang="zh-CN" sz="2600" dirty="0"/>
          </a:p>
          <a:p>
            <a:r>
              <a:rPr lang="zh-CN" altLang="en-US" sz="2600" dirty="0"/>
              <a:t>易失性存储器主要</a:t>
            </a:r>
            <a:r>
              <a:rPr lang="en-US" altLang="zh-CN" sz="2600" dirty="0"/>
              <a:t>SRAM </a:t>
            </a:r>
            <a:r>
              <a:rPr lang="zh-CN" altLang="en-US" sz="2600" dirty="0"/>
              <a:t>和 </a:t>
            </a:r>
            <a:r>
              <a:rPr lang="en-US" altLang="zh-CN" sz="2600" dirty="0"/>
              <a:t>DRAM</a:t>
            </a:r>
          </a:p>
          <a:p>
            <a:r>
              <a:rPr lang="zh-CN" altLang="en-US" sz="2600" dirty="0"/>
              <a:t>非易失性存储器</a:t>
            </a:r>
            <a:endParaRPr lang="en-US" altLang="zh-CN" sz="2600" dirty="0"/>
          </a:p>
          <a:p>
            <a:pPr lvl="1"/>
            <a:r>
              <a:rPr lang="zh-CN" altLang="en-US" sz="2100" dirty="0"/>
              <a:t>闪存（</a:t>
            </a:r>
            <a:r>
              <a:rPr lang="en-US" altLang="zh-CN" sz="2100" dirty="0"/>
              <a:t>Flash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基于氮化硅存储器（</a:t>
            </a:r>
            <a:r>
              <a:rPr lang="en-US" altLang="zh-CN" sz="2100" dirty="0"/>
              <a:t>Silicon Oxide Nitride Oxide Semiconductor</a:t>
            </a:r>
            <a:r>
              <a:rPr lang="zh-CN" altLang="en-US" sz="2100" dirty="0"/>
              <a:t>，</a:t>
            </a:r>
            <a:r>
              <a:rPr lang="en-US" altLang="zh-CN" sz="2100" dirty="0"/>
              <a:t>SONOS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铁电存储器（</a:t>
            </a:r>
            <a:r>
              <a:rPr lang="en-US" altLang="zh-CN" sz="2100" dirty="0"/>
              <a:t>Ferroelectric Random Access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FRAM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相变存储器（</a:t>
            </a:r>
            <a:r>
              <a:rPr lang="en-US" altLang="zh-CN" sz="2100" dirty="0"/>
              <a:t>Phase Change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PRAM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磁存储器（</a:t>
            </a:r>
            <a:r>
              <a:rPr lang="en-US" altLang="zh-CN" sz="2100" dirty="0"/>
              <a:t>Magnetic Random Access Memory</a:t>
            </a:r>
            <a:r>
              <a:rPr lang="zh-CN" altLang="en-US" sz="2100" dirty="0"/>
              <a:t>，</a:t>
            </a:r>
            <a:r>
              <a:rPr lang="en-US" altLang="zh-CN" sz="2100" dirty="0"/>
              <a:t>MRAM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/>
            <a:r>
              <a:rPr lang="zh-CN" altLang="en-US" sz="2100" dirty="0"/>
              <a:t>阻变存储器（</a:t>
            </a:r>
            <a:r>
              <a:rPr lang="en-US" altLang="zh-CN" sz="2100" dirty="0"/>
              <a:t>Resistance</a:t>
            </a:r>
            <a:r>
              <a:rPr lang="zh-CN" altLang="en-US" sz="2100" dirty="0"/>
              <a:t>，</a:t>
            </a:r>
            <a:r>
              <a:rPr lang="en-US" altLang="zh-CN" sz="2100" dirty="0"/>
              <a:t>RRAM</a:t>
            </a:r>
            <a:r>
              <a:rPr lang="zh-CN" altLang="en-US" sz="2100" dirty="0"/>
              <a:t>） </a:t>
            </a:r>
            <a:endParaRPr lang="en-US" altLang="zh-CN" sz="2100" dirty="0"/>
          </a:p>
          <a:p>
            <a:r>
              <a:rPr lang="en-US" altLang="zh-CN" sz="2600" dirty="0"/>
              <a:t>SRAM</a:t>
            </a:r>
            <a:r>
              <a:rPr lang="zh-CN" altLang="en-US" sz="2600" dirty="0"/>
              <a:t>、</a:t>
            </a:r>
            <a:r>
              <a:rPr lang="en-US" altLang="zh-CN" sz="2600" dirty="0"/>
              <a:t>DRAM</a:t>
            </a:r>
            <a:r>
              <a:rPr lang="zh-CN" altLang="en-US" sz="2600" dirty="0"/>
              <a:t>、</a:t>
            </a:r>
            <a:r>
              <a:rPr lang="en-US" altLang="zh-CN" sz="2600" dirty="0"/>
              <a:t>FLASH</a:t>
            </a:r>
            <a:r>
              <a:rPr lang="zh-CN" altLang="en-US" sz="2600" dirty="0"/>
              <a:t>、</a:t>
            </a:r>
            <a:r>
              <a:rPr lang="en-US" altLang="zh-CN" sz="2600" dirty="0"/>
              <a:t>SONOS </a:t>
            </a:r>
            <a:r>
              <a:rPr lang="zh-CN" altLang="en-US" sz="2600" dirty="0"/>
              <a:t>和 </a:t>
            </a:r>
            <a:r>
              <a:rPr lang="en-US" altLang="zh-CN" sz="2600" dirty="0"/>
              <a:t>FRAM </a:t>
            </a:r>
            <a:r>
              <a:rPr lang="zh-CN" altLang="en-US" sz="2600" dirty="0"/>
              <a:t>是基于电荷的存储器</a:t>
            </a:r>
            <a:endParaRPr lang="en-US" altLang="zh-CN" sz="2600" dirty="0"/>
          </a:p>
          <a:p>
            <a:r>
              <a:rPr lang="en-US" altLang="zh-CN" sz="2600" dirty="0"/>
              <a:t>PRAM</a:t>
            </a:r>
            <a:r>
              <a:rPr lang="zh-CN" altLang="en-US" sz="2600" dirty="0"/>
              <a:t>、</a:t>
            </a:r>
            <a:r>
              <a:rPr lang="en-US" altLang="zh-CN" sz="2600" dirty="0"/>
              <a:t>MRAM </a:t>
            </a:r>
            <a:r>
              <a:rPr lang="zh-CN" altLang="en-US" sz="2600" dirty="0"/>
              <a:t>和 </a:t>
            </a:r>
            <a:r>
              <a:rPr lang="en-US" altLang="zh-CN" sz="2600" dirty="0"/>
              <a:t>RRAM </a:t>
            </a:r>
            <a:r>
              <a:rPr lang="zh-CN" altLang="en-US" sz="2600" dirty="0"/>
              <a:t>是基于电阻的转变来实现对数据的存储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1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09781"/>
            <a:ext cx="8672242" cy="61157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MRAM--</a:t>
            </a:r>
            <a:r>
              <a:rPr lang="zh-CN" altLang="en-US" sz="4400" dirty="0"/>
              <a:t>磁存储器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796223"/>
            <a:ext cx="8672242" cy="300361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MRAM</a:t>
            </a:r>
            <a:r>
              <a:rPr lang="zh-CN" altLang="en-US" dirty="0"/>
              <a:t>的基本结构是磁性隧道结</a:t>
            </a:r>
            <a:endParaRPr lang="en-US" altLang="zh-CN" dirty="0"/>
          </a:p>
          <a:p>
            <a:pPr lvl="1"/>
            <a:r>
              <a:rPr lang="zh-CN" altLang="en-US" dirty="0"/>
              <a:t>底下一层薄膜是铁磁材料（钉扎层），磁自旋方向固定</a:t>
            </a:r>
            <a:endParaRPr lang="en-US" altLang="zh-CN" dirty="0"/>
          </a:p>
          <a:p>
            <a:pPr lvl="1"/>
            <a:r>
              <a:rPr lang="zh-CN" altLang="en-US" dirty="0"/>
              <a:t>中间一层是隧穿层</a:t>
            </a:r>
            <a:endParaRPr lang="en-US" altLang="zh-CN" dirty="0"/>
          </a:p>
          <a:p>
            <a:pPr lvl="1"/>
            <a:r>
              <a:rPr lang="zh-CN" altLang="en-US" dirty="0"/>
              <a:t>上面一层是自由层，其自旋方向可在外力下改变</a:t>
            </a:r>
            <a:endParaRPr lang="en-US" altLang="zh-CN" dirty="0"/>
          </a:p>
          <a:p>
            <a:pPr lvl="1"/>
            <a:r>
              <a:rPr lang="zh-CN" altLang="en-US" dirty="0"/>
              <a:t>当自由层的自旋方向和钉扎层的自旋方向一致，则隧道层处于低电阻的状态，为“</a:t>
            </a:r>
            <a:r>
              <a:rPr lang="en-US" altLang="zh-CN" dirty="0"/>
              <a:t>0</a:t>
            </a:r>
            <a:r>
              <a:rPr lang="zh-CN" altLang="en-US" dirty="0"/>
              <a:t>”；反之则处于高阻状态，为“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利用磁性隧道结的电阻变化来实现数据存储。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51ECED-B76F-4044-B69B-73A194DC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3726945"/>
            <a:ext cx="4057257" cy="31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5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MRAM</a:t>
            </a:r>
            <a:r>
              <a:rPr lang="zh-CN" altLang="en-US" dirty="0"/>
              <a:t>分为传统的</a:t>
            </a:r>
            <a:r>
              <a:rPr lang="en-US" altLang="zh-CN" dirty="0"/>
              <a:t>MRAM</a:t>
            </a:r>
            <a:r>
              <a:rPr lang="zh-CN" altLang="en-US" dirty="0"/>
              <a:t>和</a:t>
            </a:r>
            <a:r>
              <a:rPr lang="en-US" altLang="zh-CN" dirty="0"/>
              <a:t>STT-MRAM</a:t>
            </a:r>
            <a:r>
              <a:rPr lang="zh-CN" altLang="en-US" dirty="0"/>
              <a:t>，是驱动自由层旋转的方式不同</a:t>
            </a:r>
            <a:endParaRPr lang="en-US" altLang="zh-CN" dirty="0"/>
          </a:p>
          <a:p>
            <a:r>
              <a:rPr lang="zh-CN" altLang="en-US" dirty="0"/>
              <a:t>传统的</a:t>
            </a:r>
            <a:r>
              <a:rPr lang="en-US" altLang="zh-CN" dirty="0"/>
              <a:t>MRAM</a:t>
            </a:r>
          </a:p>
          <a:p>
            <a:pPr lvl="1"/>
            <a:r>
              <a:rPr lang="zh-CN" altLang="en-US" dirty="0"/>
              <a:t>采用磁场驱动</a:t>
            </a:r>
            <a:endParaRPr lang="en-US" altLang="zh-CN" dirty="0"/>
          </a:p>
          <a:p>
            <a:pPr lvl="1"/>
            <a:r>
              <a:rPr lang="zh-CN" altLang="en-US" dirty="0"/>
              <a:t>结构中增加旁路引入较大的电流来产生磁场</a:t>
            </a:r>
            <a:endParaRPr lang="en-US" altLang="zh-CN" dirty="0"/>
          </a:p>
          <a:p>
            <a:pPr lvl="1"/>
            <a:r>
              <a:rPr lang="zh-CN" altLang="en-US" dirty="0"/>
              <a:t>功耗较大，集成度低</a:t>
            </a:r>
            <a:endParaRPr lang="en-US" altLang="zh-CN" dirty="0"/>
          </a:p>
          <a:p>
            <a:r>
              <a:rPr lang="en-US" altLang="zh-CN" dirty="0"/>
              <a:t>STT-MRAM</a:t>
            </a:r>
          </a:p>
          <a:p>
            <a:pPr lvl="1"/>
            <a:r>
              <a:rPr lang="zh-CN" altLang="en-US" dirty="0"/>
              <a:t>采用自旋极化电流驱动</a:t>
            </a:r>
            <a:endParaRPr lang="en-US" altLang="zh-CN" dirty="0"/>
          </a:p>
          <a:p>
            <a:pPr lvl="1"/>
            <a:r>
              <a:rPr lang="zh-CN" altLang="en-US" dirty="0"/>
              <a:t>不需增加旁路，功耗降低，集成度高。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C58340B-C7A5-429C-BDC4-FE96A4FF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25C7-EA76-464E-A0B0-2312F4B2A574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EDC1D4-AF8B-42A1-9DFE-4B5582FD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4F43A-1BBF-413D-83E7-F462886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5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232" y="302082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PRAM--</a:t>
            </a:r>
            <a:r>
              <a:rPr lang="zh-CN" altLang="en-US" sz="3600" dirty="0"/>
              <a:t>相变存储器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522730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三层结构</a:t>
            </a:r>
            <a:endParaRPr lang="en-US" altLang="zh-CN" dirty="0"/>
          </a:p>
          <a:p>
            <a:pPr lvl="1"/>
            <a:r>
              <a:rPr lang="zh-CN" altLang="en-US" dirty="0"/>
              <a:t>上电极（</a:t>
            </a:r>
            <a:r>
              <a:rPr lang="en-US" altLang="zh-CN" dirty="0"/>
              <a:t>Top Electrode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具有相变特性材料的中间层</a:t>
            </a:r>
            <a:endParaRPr lang="en-US" altLang="zh-CN" dirty="0"/>
          </a:p>
          <a:p>
            <a:pPr lvl="1"/>
            <a:r>
              <a:rPr lang="zh-CN" altLang="en-US" dirty="0"/>
              <a:t>下电极（</a:t>
            </a:r>
            <a:r>
              <a:rPr lang="en-US" altLang="zh-CN" dirty="0" err="1"/>
              <a:t>BottomElectrode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800" dirty="0"/>
              <a:t>中间是相变层，在晶化（低阻态）和非晶化（高阻态）之间转变，利用高低阻态的变化来实现存储 </a:t>
            </a:r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PRAM </a:t>
            </a:r>
            <a:r>
              <a:rPr lang="zh-CN" altLang="en-US" sz="2800" dirty="0"/>
              <a:t>器件两端施加不同的电脉冲，可在晶态与非晶态之间发生转变，呈现出不同的电阻态，进行数据存储</a:t>
            </a:r>
            <a:endParaRPr lang="en-US" altLang="zh-CN" sz="2800" dirty="0"/>
          </a:p>
          <a:p>
            <a:r>
              <a:rPr lang="zh-CN" altLang="en-US" sz="2800" dirty="0"/>
              <a:t>英特尔和美光</a:t>
            </a:r>
            <a:r>
              <a:rPr lang="en-US" altLang="zh-CN" sz="2800" dirty="0"/>
              <a:t>2015</a:t>
            </a:r>
            <a:r>
              <a:rPr lang="zh-CN" altLang="en-US" sz="2800" dirty="0"/>
              <a:t>年联合推出了</a:t>
            </a:r>
            <a:r>
              <a:rPr lang="en-US" altLang="zh-CN" sz="2800" dirty="0"/>
              <a:t>3D </a:t>
            </a:r>
            <a:r>
              <a:rPr lang="en-US" altLang="zh-CN" sz="2800" dirty="0" err="1"/>
              <a:t>Xpoint</a:t>
            </a:r>
            <a:r>
              <a:rPr lang="zh-CN" altLang="en-US" sz="2800" dirty="0"/>
              <a:t>技术</a:t>
            </a:r>
            <a:endParaRPr lang="en-US" altLang="zh-CN" sz="2800" dirty="0"/>
          </a:p>
          <a:p>
            <a:pPr lvl="1"/>
            <a:r>
              <a:rPr lang="en-US" altLang="zh-CN" sz="2600" dirty="0"/>
              <a:t>3D </a:t>
            </a:r>
            <a:r>
              <a:rPr lang="en-US" altLang="zh-CN" sz="2600" dirty="0" err="1"/>
              <a:t>Xpoint</a:t>
            </a:r>
            <a:r>
              <a:rPr lang="zh-CN" altLang="en-US" sz="2600" dirty="0"/>
              <a:t>技术的存储单元是采用的</a:t>
            </a:r>
            <a:r>
              <a:rPr lang="en-US" altLang="zh-CN" sz="2600" dirty="0"/>
              <a:t>1R1D</a:t>
            </a:r>
            <a:r>
              <a:rPr lang="zh-CN" altLang="en-US" sz="2600" dirty="0"/>
              <a:t>结构的</a:t>
            </a:r>
            <a:r>
              <a:rPr lang="en-US" altLang="zh-CN" sz="2600" dirty="0"/>
              <a:t>PRAM</a:t>
            </a:r>
          </a:p>
          <a:p>
            <a:pPr lvl="1"/>
            <a:r>
              <a:rPr lang="en-US" altLang="zh-CN" sz="2800" dirty="0"/>
              <a:t>3D </a:t>
            </a:r>
            <a:r>
              <a:rPr lang="en-US" altLang="zh-CN" sz="2800" dirty="0" err="1"/>
              <a:t>Xpoint</a:t>
            </a:r>
            <a:r>
              <a:rPr lang="zh-CN" altLang="en-US" sz="2800" dirty="0"/>
              <a:t>技术在非易失存储器领域实现了革命性突破</a:t>
            </a:r>
            <a:endParaRPr lang="en-US" altLang="zh-CN" sz="2800" dirty="0"/>
          </a:p>
          <a:p>
            <a:pPr lvl="1"/>
            <a:r>
              <a:rPr lang="zh-CN" altLang="en-US" sz="2800" dirty="0"/>
              <a:t>速度略微比</a:t>
            </a:r>
            <a:r>
              <a:rPr lang="en-US" altLang="zh-CN" sz="2800" dirty="0"/>
              <a:t>DRAM</a:t>
            </a:r>
            <a:r>
              <a:rPr lang="zh-CN" altLang="en-US" sz="2800" dirty="0"/>
              <a:t>慢，但其容量却比</a:t>
            </a:r>
            <a:r>
              <a:rPr lang="en-US" altLang="zh-CN" sz="2800" dirty="0"/>
              <a:t>DRAM</a:t>
            </a:r>
            <a:r>
              <a:rPr lang="zh-CN" altLang="en-US" sz="2800" dirty="0"/>
              <a:t>高，比闪存快</a:t>
            </a:r>
            <a:r>
              <a:rPr lang="en-US" altLang="zh-CN" sz="2800" dirty="0"/>
              <a:t>1000</a:t>
            </a:r>
            <a:r>
              <a:rPr lang="zh-CN" altLang="en-US" sz="2800" dirty="0"/>
              <a:t>倍。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EA01707-8A4F-497F-987A-B58B6535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D43-D74C-4FA0-9FB4-916896D732CC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4A9CDC-0851-4B10-92B5-76B76CF2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BFC05-1933-49BA-A64B-3667E158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448DC5-A970-4B6E-BDBE-522D4B3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48" y="235034"/>
            <a:ext cx="4167188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96340"/>
            <a:ext cx="8672242" cy="84439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RRAM--</a:t>
            </a:r>
            <a:r>
              <a:rPr lang="zh-CN" altLang="en-US" sz="4000" dirty="0"/>
              <a:t>阻变存储器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040731"/>
            <a:ext cx="8672242" cy="358206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RRAM</a:t>
            </a:r>
            <a:r>
              <a:rPr lang="zh-CN" altLang="en-US" sz="2800" dirty="0"/>
              <a:t>与</a:t>
            </a:r>
            <a:r>
              <a:rPr lang="en-US" altLang="zh-CN" sz="2800" dirty="0"/>
              <a:t>PRAM</a:t>
            </a:r>
            <a:r>
              <a:rPr lang="zh-CN" altLang="en-US" sz="2800" dirty="0"/>
              <a:t>类似，中间转变层使用不同原理</a:t>
            </a:r>
            <a:endParaRPr lang="en-US" altLang="zh-CN" sz="2800" dirty="0"/>
          </a:p>
          <a:p>
            <a:pPr lvl="1"/>
            <a:r>
              <a:rPr lang="zh-CN" altLang="en-US" sz="2400" dirty="0"/>
              <a:t>电阻丝理论（</a:t>
            </a:r>
            <a:r>
              <a:rPr lang="en-US" altLang="zh-CN" sz="2400" dirty="0"/>
              <a:t>Filament theory</a:t>
            </a:r>
            <a:r>
              <a:rPr lang="zh-CN" altLang="en-US" sz="2400" dirty="0"/>
              <a:t>），通过在绝缘体外部偏置影响，电子在阴极生成，并通过绝缘层到达阳极</a:t>
            </a:r>
            <a:endParaRPr lang="en-US" altLang="zh-CN" sz="2400" dirty="0"/>
          </a:p>
          <a:p>
            <a:pPr lvl="1"/>
            <a:r>
              <a:rPr lang="zh-CN" altLang="en-US" sz="2400" dirty="0"/>
              <a:t>当电阻丝经过 </a:t>
            </a:r>
            <a:r>
              <a:rPr lang="en-US" altLang="zh-CN" sz="2400" dirty="0"/>
              <a:t>Forming process </a:t>
            </a:r>
            <a:r>
              <a:rPr lang="zh-CN" altLang="en-US" sz="2400" dirty="0"/>
              <a:t>形成后，再控制外加的电压与电流，可以使</a:t>
            </a:r>
            <a:r>
              <a:rPr lang="en-US" altLang="zh-CN" sz="2400" dirty="0"/>
              <a:t>RRAM </a:t>
            </a:r>
            <a:r>
              <a:rPr lang="zh-CN" altLang="en-US" sz="2400" dirty="0"/>
              <a:t>组件在</a:t>
            </a:r>
            <a:r>
              <a:rPr lang="zh-CN" altLang="en-US" sz="2400" dirty="0">
                <a:solidFill>
                  <a:srgbClr val="0070C0"/>
                </a:solidFill>
              </a:rPr>
              <a:t>高阻态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70C0"/>
                </a:solidFill>
              </a:rPr>
              <a:t>低阻态</a:t>
            </a:r>
            <a:r>
              <a:rPr lang="zh-CN" altLang="en-US" sz="2400" dirty="0"/>
              <a:t>来回切换，利用电阻值的高低储存 </a:t>
            </a:r>
            <a:r>
              <a:rPr lang="en-US" altLang="zh-CN" sz="2400" dirty="0"/>
              <a:t>0 </a:t>
            </a:r>
            <a:r>
              <a:rPr lang="zh-CN" altLang="en-US" sz="2400" dirty="0"/>
              <a:t>与 </a:t>
            </a:r>
            <a:r>
              <a:rPr lang="en-US" altLang="zh-CN" sz="2400" dirty="0"/>
              <a:t>1 </a:t>
            </a:r>
            <a:r>
              <a:rPr lang="zh-CN" altLang="en-US" sz="2400" dirty="0"/>
              <a:t>的信号</a:t>
            </a:r>
            <a:endParaRPr lang="en-US" altLang="zh-CN" sz="24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50602FC-CDB8-4600-9308-457107CC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2DD-0ED2-4AF1-B8EF-5E5D8D3F9A7D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81D31C-A3B7-4D19-B86C-2F41519B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FCE12-4FF1-4DC8-86E7-12F31037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B5FD70-E322-4A96-B31C-4B5B9F42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4132530"/>
            <a:ext cx="6421120" cy="23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98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存储保护和校验技术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存储保护：存储区保护和访问方式的保护</a:t>
            </a:r>
            <a:endParaRPr lang="en-US" altLang="zh-CN" dirty="0"/>
          </a:p>
          <a:p>
            <a:r>
              <a:rPr lang="zh-CN" altLang="en-US" dirty="0"/>
              <a:t>主存系统采用界限寄存器的方式进行保护</a:t>
            </a:r>
            <a:endParaRPr lang="en-US" altLang="zh-CN" dirty="0"/>
          </a:p>
          <a:p>
            <a:pPr lvl="1"/>
            <a:r>
              <a:rPr lang="zh-CN" altLang="en-US" dirty="0"/>
              <a:t>适合于单个用户占用一个或者几个连续的主存区域的场合</a:t>
            </a:r>
            <a:endParaRPr lang="en-US" altLang="zh-CN" dirty="0"/>
          </a:p>
          <a:p>
            <a:r>
              <a:rPr lang="zh-CN" altLang="en-US" dirty="0"/>
              <a:t>虚拟存储系统：页表保护、段表保护和键时保护等方法实现存储保护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8608653-006B-4710-951C-8195B427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F172-72AC-4CDB-9285-DDC47333B27D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7F6715-9D68-4A71-ABBB-EC24C67C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6F87DF-7712-4838-BD9E-C90B4A86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2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嵌入式芯片内存储保护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闪存的用户区域</a:t>
            </a:r>
            <a:r>
              <a:rPr lang="zh-CN" altLang="en-US" b="1" dirty="0">
                <a:solidFill>
                  <a:srgbClr val="0070C0"/>
                </a:solidFill>
              </a:rPr>
              <a:t>读保护</a:t>
            </a:r>
            <a:r>
              <a:rPr lang="zh-CN" altLang="en-US" dirty="0"/>
              <a:t>有三个层次：</a:t>
            </a:r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0</a:t>
            </a:r>
            <a:r>
              <a:rPr lang="zh-CN" altLang="en-US" dirty="0"/>
              <a:t>：无读保护</a:t>
            </a:r>
            <a:r>
              <a:rPr lang="en-US" altLang="zh-CN" dirty="0"/>
              <a:t> </a:t>
            </a:r>
            <a:endParaRPr lang="zh-CN" altLang="en-US" dirty="0"/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1</a:t>
            </a:r>
            <a:r>
              <a:rPr lang="zh-CN" altLang="en-US" dirty="0"/>
              <a:t>：读保护使能</a:t>
            </a:r>
            <a:endParaRPr lang="en-US" altLang="zh-CN" dirty="0"/>
          </a:p>
          <a:p>
            <a:pPr lvl="1"/>
            <a:r>
              <a:rPr lang="zh-CN" altLang="en-US" dirty="0"/>
              <a:t>层次</a:t>
            </a:r>
            <a:r>
              <a:rPr lang="en-US" altLang="zh-CN" dirty="0"/>
              <a:t>2</a:t>
            </a:r>
            <a:r>
              <a:rPr lang="zh-CN" altLang="en-US" dirty="0"/>
              <a:t>：调试</a:t>
            </a:r>
            <a:r>
              <a:rPr lang="en-US" altLang="zh-CN" dirty="0"/>
              <a:t>/</a:t>
            </a:r>
            <a:r>
              <a:rPr lang="zh-CN" altLang="en-US" dirty="0"/>
              <a:t>芯片保护被关闭</a:t>
            </a:r>
            <a:endParaRPr lang="en-US" altLang="zh-CN" dirty="0"/>
          </a:p>
          <a:p>
            <a:pPr lvl="2"/>
            <a:r>
              <a:rPr lang="zh-CN" altLang="en-US" dirty="0"/>
              <a:t>所有层次</a:t>
            </a:r>
            <a:r>
              <a:rPr lang="en-US" altLang="zh-CN" dirty="0"/>
              <a:t>1</a:t>
            </a:r>
            <a:r>
              <a:rPr lang="zh-CN" altLang="en-US" dirty="0"/>
              <a:t>下的保护被激活</a:t>
            </a:r>
            <a:endParaRPr lang="en-US" altLang="zh-CN" dirty="0"/>
          </a:p>
          <a:p>
            <a:pPr lvl="2"/>
            <a:r>
              <a:rPr lang="zh-CN" altLang="en-US" dirty="0"/>
              <a:t>从</a:t>
            </a:r>
            <a:r>
              <a:rPr lang="en-US" altLang="zh-CN" dirty="0"/>
              <a:t>RAM</a:t>
            </a:r>
            <a:r>
              <a:rPr lang="zh-CN" altLang="en-US" dirty="0"/>
              <a:t>或者系统存储器</a:t>
            </a:r>
            <a:r>
              <a:rPr lang="en-US" altLang="zh-CN" dirty="0"/>
              <a:t>bootloader</a:t>
            </a:r>
            <a:r>
              <a:rPr lang="zh-CN" altLang="en-US" dirty="0"/>
              <a:t>启动被禁止</a:t>
            </a:r>
            <a:endParaRPr lang="en-US" altLang="zh-CN" dirty="0"/>
          </a:p>
          <a:p>
            <a:pPr lvl="2"/>
            <a:r>
              <a:rPr lang="en-US" altLang="zh-CN" dirty="0"/>
              <a:t>JTAG</a:t>
            </a:r>
            <a:r>
              <a:rPr lang="zh-CN" altLang="en-US" dirty="0"/>
              <a:t>，</a:t>
            </a:r>
            <a:r>
              <a:rPr lang="en-US" altLang="zh-CN" dirty="0"/>
              <a:t>SWV</a:t>
            </a:r>
            <a:r>
              <a:rPr lang="zh-CN" altLang="en-US" dirty="0"/>
              <a:t>（</a:t>
            </a:r>
            <a:r>
              <a:rPr lang="en-US" altLang="zh-CN" dirty="0"/>
              <a:t>single-wire viewer</a:t>
            </a:r>
            <a:r>
              <a:rPr lang="zh-CN" altLang="en-US" dirty="0"/>
              <a:t>），</a:t>
            </a:r>
            <a:r>
              <a:rPr lang="en-US" altLang="zh-CN" dirty="0"/>
              <a:t>ETM</a:t>
            </a:r>
            <a:r>
              <a:rPr lang="zh-CN" altLang="en-US" dirty="0"/>
              <a:t>或者边界扫描被禁止使用</a:t>
            </a:r>
            <a:endParaRPr lang="en-US" altLang="zh-CN" dirty="0"/>
          </a:p>
          <a:p>
            <a:pPr lvl="2"/>
            <a:r>
              <a:rPr lang="zh-CN" altLang="en-US" dirty="0"/>
              <a:t>用户可选字节不能被改变</a:t>
            </a:r>
            <a:endParaRPr lang="en-US" altLang="zh-CN" dirty="0"/>
          </a:p>
          <a:p>
            <a:pPr lvl="2"/>
            <a:r>
              <a:rPr lang="zh-CN" altLang="en-US" dirty="0"/>
              <a:t>当从闪存启动时，从用户代码访问闪存或者备份</a:t>
            </a:r>
            <a:r>
              <a:rPr lang="en-US" altLang="zh-CN" dirty="0"/>
              <a:t>SRAM</a:t>
            </a:r>
            <a:r>
              <a:rPr lang="zh-CN" altLang="en-US" dirty="0"/>
              <a:t>被允许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8608653-006B-4710-951C-8195B427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F172-72AC-4CDB-9285-DDC47333B27D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7F6715-9D68-4A71-ABBB-EC24C67C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6F87DF-7712-4838-BD9E-C90B4A86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的闪存写保护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 </a:t>
            </a:r>
            <a:r>
              <a:rPr lang="zh-CN" altLang="en-US" dirty="0"/>
              <a:t>中有多达 </a:t>
            </a:r>
            <a:r>
              <a:rPr lang="en-US" altLang="zh-CN" dirty="0"/>
              <a:t>24 </a:t>
            </a:r>
            <a:r>
              <a:rPr lang="zh-CN" altLang="en-US" dirty="0"/>
              <a:t>个用户扇区具备写保护功能，可防止因程序指针错乱而发生意外的写操作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DD4AA72-7082-42FE-BBD1-42347F6E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99D2-9B9A-48F5-9D68-9D6B0824A55F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45868F-5773-4A00-85CE-51E96F06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0987B-76E7-4F0E-9856-1C7A371F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08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</a:t>
            </a:r>
            <a:r>
              <a:rPr lang="zh-CN" altLang="en-US"/>
              <a:t>看门狗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实现独立的看门狗（</a:t>
            </a:r>
            <a:r>
              <a:rPr lang="en-US" altLang="zh-CN" dirty="0"/>
              <a:t>IWDG</a:t>
            </a:r>
            <a:r>
              <a:rPr lang="zh-CN" altLang="en-US" dirty="0"/>
              <a:t>）对</a:t>
            </a:r>
            <a:r>
              <a:rPr lang="en-US" altLang="zh-CN" dirty="0" err="1"/>
              <a:t>Prescaler</a:t>
            </a:r>
            <a:r>
              <a:rPr lang="zh-CN" altLang="en-US" dirty="0"/>
              <a:t>寄存器</a:t>
            </a:r>
            <a:r>
              <a:rPr lang="en-US" altLang="zh-CN" dirty="0"/>
              <a:t>IWDG_PR</a:t>
            </a:r>
            <a:r>
              <a:rPr lang="zh-CN" altLang="en-US" dirty="0"/>
              <a:t>，</a:t>
            </a:r>
            <a:r>
              <a:rPr lang="en-US" altLang="zh-CN" dirty="0"/>
              <a:t>Reload</a:t>
            </a:r>
            <a:r>
              <a:rPr lang="zh-CN" altLang="en-US" dirty="0"/>
              <a:t>寄存器</a:t>
            </a:r>
            <a:r>
              <a:rPr lang="en-US" altLang="zh-CN" dirty="0"/>
              <a:t>IWDG_RLR</a:t>
            </a:r>
            <a:r>
              <a:rPr lang="zh-CN" altLang="en-US" dirty="0"/>
              <a:t>的访问被写保护的</a:t>
            </a:r>
            <a:endParaRPr lang="en-US" altLang="zh-CN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91F3DF6-90D3-467F-8F18-75953AA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65A-8E2E-476E-A3C0-AB8949C7C519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E968D5-EE7D-4136-A72D-DBA6ABEF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BF97FC-E640-491E-AC80-8BB86EE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9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140244"/>
            <a:ext cx="8672242" cy="753819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4.2 </a:t>
            </a:r>
            <a:r>
              <a:rPr lang="zh-CN" altLang="en-US" sz="3600" dirty="0"/>
              <a:t>嵌入式系统存储器的分类和性能分析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894063"/>
            <a:ext cx="8672242" cy="477653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嵌入式系统的存储器分为片内和片外存储器</a:t>
            </a:r>
            <a:endParaRPr lang="en-US" altLang="zh-CN" sz="2800" dirty="0"/>
          </a:p>
          <a:p>
            <a:r>
              <a:rPr lang="zh-CN" altLang="en-US" sz="2800" dirty="0"/>
              <a:t>采用分层结构</a:t>
            </a:r>
            <a:endParaRPr lang="en-US" altLang="zh-CN" sz="2800" dirty="0"/>
          </a:p>
          <a:p>
            <a:pPr lvl="1"/>
            <a:r>
              <a:rPr lang="zh-CN" altLang="en-US" sz="2400" dirty="0"/>
              <a:t>上一层存储器当作下一层存储器的高速缓存</a:t>
            </a:r>
            <a:endParaRPr lang="en-US" altLang="zh-CN" sz="24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C34C0-2AE4-4378-A7E3-9A59EA07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0B2A-EB40-44E4-A1A2-FC22A24AC092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BEB41-CDF9-4AE5-B581-839C53E2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5EFDC-16E4-4E11-867F-BD26681B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B5BA49-B848-40AD-9307-E203BC10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" y="2634755"/>
            <a:ext cx="8097520" cy="42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0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-CAN</a:t>
            </a:r>
            <a:r>
              <a:rPr lang="zh-CN" altLang="en-US"/>
              <a:t>寄存器保护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错误的配置寄存器访问会暂时干扰整个</a:t>
            </a:r>
            <a:r>
              <a:rPr lang="en-US" altLang="zh-CN" sz="2400" dirty="0"/>
              <a:t>CAN</a:t>
            </a:r>
            <a:r>
              <a:rPr lang="zh-CN" altLang="en-US" sz="2400" dirty="0"/>
              <a:t>网络</a:t>
            </a:r>
            <a:endParaRPr lang="en-US" altLang="zh-CN" sz="2400" dirty="0"/>
          </a:p>
          <a:p>
            <a:r>
              <a:rPr lang="en-US" altLang="zh-CN" sz="2400" dirty="0"/>
              <a:t>CAN_BTR</a:t>
            </a:r>
            <a:r>
              <a:rPr lang="zh-CN" altLang="en-US" sz="2400" dirty="0"/>
              <a:t>寄存器只能在</a:t>
            </a:r>
            <a:r>
              <a:rPr lang="en-US" altLang="zh-CN" sz="2400" dirty="0"/>
              <a:t>CAN</a:t>
            </a:r>
            <a:r>
              <a:rPr lang="zh-CN" altLang="en-US" sz="2400" dirty="0"/>
              <a:t>硬件在初始化模式时被软件修改。</a:t>
            </a:r>
            <a:endParaRPr lang="en-US" altLang="zh-CN" sz="2400" dirty="0"/>
          </a:p>
          <a:p>
            <a:r>
              <a:rPr lang="zh-CN" altLang="en-US" sz="2400" dirty="0"/>
              <a:t>传输邮箱只能</a:t>
            </a:r>
            <a:r>
              <a:rPr lang="zh-CN" altLang="en-US" sz="2400" dirty="0">
                <a:solidFill>
                  <a:srgbClr val="0070C0"/>
                </a:solidFill>
              </a:rPr>
              <a:t>在空</a:t>
            </a:r>
            <a:r>
              <a:rPr lang="zh-CN" altLang="en-US" sz="2400" dirty="0"/>
              <a:t>的时候被软件修改。</a:t>
            </a:r>
            <a:endParaRPr lang="en-US" altLang="zh-CN" sz="2400" dirty="0"/>
          </a:p>
          <a:p>
            <a:r>
              <a:rPr lang="zh-CN" altLang="en-US" sz="2400" dirty="0"/>
              <a:t>通过设置</a:t>
            </a:r>
            <a:r>
              <a:rPr lang="en-US" altLang="zh-CN" sz="2400" dirty="0"/>
              <a:t>FINIT</a:t>
            </a:r>
            <a:r>
              <a:rPr lang="zh-CN" altLang="en-US" sz="2400" dirty="0"/>
              <a:t>位或者关闭过滤器</a:t>
            </a:r>
            <a:r>
              <a:rPr lang="en-US" altLang="zh-CN" sz="2400" dirty="0"/>
              <a:t>Bank</a:t>
            </a:r>
            <a:r>
              <a:rPr lang="zh-CN" altLang="en-US" sz="2400" dirty="0"/>
              <a:t>可以修改过滤器值。</a:t>
            </a:r>
            <a:endParaRPr lang="en-US" altLang="zh-CN" sz="2400" dirty="0"/>
          </a:p>
          <a:p>
            <a:r>
              <a:rPr lang="en-US" altLang="zh-CN" sz="2400" dirty="0" err="1"/>
              <a:t>CAN_FMxR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CAN_FSxR</a:t>
            </a:r>
            <a:r>
              <a:rPr lang="zh-CN" altLang="en-US" sz="2400" dirty="0"/>
              <a:t>，</a:t>
            </a:r>
            <a:r>
              <a:rPr lang="en-US" altLang="zh-CN" sz="2400" dirty="0"/>
              <a:t>CAN_FFAR</a:t>
            </a:r>
            <a:r>
              <a:rPr lang="zh-CN" altLang="en-US" sz="2400" dirty="0"/>
              <a:t>寄存器中的过滤器配置（尺度，模式和</a:t>
            </a:r>
            <a:r>
              <a:rPr lang="en-US" altLang="zh-CN" sz="2400" dirty="0"/>
              <a:t>FIFO</a:t>
            </a:r>
            <a:r>
              <a:rPr lang="zh-CN" altLang="en-US" sz="2400" dirty="0"/>
              <a:t>安排）的修改只能在</a:t>
            </a:r>
            <a:r>
              <a:rPr lang="en-US" altLang="zh-CN" sz="2400" dirty="0"/>
              <a:t>CAN_FMR</a:t>
            </a:r>
            <a:r>
              <a:rPr lang="zh-CN" altLang="en-US" sz="2400" dirty="0"/>
              <a:t>寄存器中的</a:t>
            </a:r>
            <a:r>
              <a:rPr lang="zh-CN" altLang="en-US" sz="2400" dirty="0">
                <a:solidFill>
                  <a:srgbClr val="0070C0"/>
                </a:solidFill>
              </a:rPr>
              <a:t>初始化模式</a:t>
            </a:r>
            <a:r>
              <a:rPr lang="zh-CN" altLang="en-US" sz="2400" dirty="0"/>
              <a:t>被设置（</a:t>
            </a:r>
            <a:r>
              <a:rPr lang="en-US" altLang="zh-CN" sz="2400" dirty="0"/>
              <a:t>FINIT=1</a:t>
            </a:r>
            <a:r>
              <a:rPr lang="zh-CN" altLang="en-US" sz="2400" dirty="0"/>
              <a:t>）时执行。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397916-C9C4-4D58-B515-E4D5CD4C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0740-FC25-4805-875C-11B9690C22D7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95BA30-CA59-42DE-8F63-896435C4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4EC22C-516F-448C-B957-309E22BC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10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存储保护</a:t>
            </a:r>
            <a:r>
              <a:rPr lang="en-US" altLang="zh-CN"/>
              <a:t>- SDIO</a:t>
            </a:r>
            <a:r>
              <a:rPr lang="zh-CN" altLang="en-US"/>
              <a:t>卡保护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</a:t>
            </a:r>
            <a:r>
              <a:rPr lang="en-US" altLang="zh-CN" sz="2800" dirty="0"/>
              <a:t>SDIO</a:t>
            </a:r>
            <a:r>
              <a:rPr lang="zh-CN" altLang="en-US" sz="2800" dirty="0"/>
              <a:t>卡的主访问中，硬件实现了三种写保护方法：</a:t>
            </a:r>
          </a:p>
          <a:p>
            <a:pPr lvl="2"/>
            <a:r>
              <a:rPr lang="zh-CN" altLang="en-US" dirty="0"/>
              <a:t>内部卡写保护（存储卡来负责）</a:t>
            </a:r>
          </a:p>
          <a:p>
            <a:pPr lvl="2"/>
            <a:r>
              <a:rPr lang="zh-CN" altLang="en-US" dirty="0"/>
              <a:t>通过机械写保护开关（</a:t>
            </a:r>
            <a:r>
              <a:rPr lang="en-US" altLang="zh-CN" dirty="0"/>
              <a:t>SDIO</a:t>
            </a:r>
            <a:r>
              <a:rPr lang="zh-CN" altLang="en-US" dirty="0"/>
              <a:t>卡主访问块负责）</a:t>
            </a:r>
          </a:p>
          <a:p>
            <a:pPr lvl="2"/>
            <a:r>
              <a:rPr lang="zh-CN" altLang="en-US" dirty="0"/>
              <a:t>密码保护	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322C841-8145-4611-B9F7-114C2FEB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9B23-E052-48B7-B7D4-DF8011B3AF61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DFA5FB-B017-4C60-8C9E-951B890E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5A1396-A24A-4F86-AED9-6F5410A7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78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校验技术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765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奇偶校验</a:t>
            </a:r>
            <a:endParaRPr lang="en-US" altLang="zh-CN" sz="2400" dirty="0"/>
          </a:p>
          <a:p>
            <a:r>
              <a:rPr lang="en-US" altLang="zh-CN" sz="2400" dirty="0"/>
              <a:t>ECC</a:t>
            </a:r>
            <a:r>
              <a:rPr lang="zh-CN" altLang="en-US" sz="2400" dirty="0"/>
              <a:t>校验：错误检查和纠正，</a:t>
            </a:r>
            <a:r>
              <a:rPr lang="en-US" altLang="zh-CN" sz="2400" dirty="0"/>
              <a:t>Error Checking and Correcting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ARM</a:t>
            </a:r>
            <a:r>
              <a:rPr lang="zh-CN" altLang="en-US" sz="2400" dirty="0"/>
              <a:t>嵌入式芯片设计时，在</a:t>
            </a:r>
            <a:r>
              <a:rPr lang="en-US" altLang="zh-CN" sz="2400" dirty="0"/>
              <a:t>FSMC/FMC PC</a:t>
            </a:r>
            <a:r>
              <a:rPr lang="zh-CN" altLang="en-US" sz="2400" dirty="0"/>
              <a:t>卡控制器中，就集成了</a:t>
            </a:r>
            <a:r>
              <a:rPr lang="zh-CN" altLang="en-US" sz="2400" b="1" dirty="0">
                <a:solidFill>
                  <a:srgbClr val="0070C0"/>
                </a:solidFill>
              </a:rPr>
              <a:t>两个</a:t>
            </a:r>
            <a:r>
              <a:rPr lang="en-US" altLang="zh-CN" sz="2400" b="1" dirty="0">
                <a:solidFill>
                  <a:srgbClr val="0070C0"/>
                </a:solidFill>
              </a:rPr>
              <a:t>ECC</a:t>
            </a:r>
            <a:r>
              <a:rPr lang="zh-CN" altLang="en-US" sz="2400" b="1" dirty="0">
                <a:solidFill>
                  <a:srgbClr val="0070C0"/>
                </a:solidFill>
              </a:rPr>
              <a:t>计算硬件块</a:t>
            </a:r>
            <a:r>
              <a:rPr lang="zh-CN" altLang="en-US" sz="2400" dirty="0"/>
              <a:t>，每个块负责一个存储</a:t>
            </a:r>
            <a:r>
              <a:rPr lang="en-US" altLang="zh-CN" sz="2400" dirty="0"/>
              <a:t>Bank</a:t>
            </a:r>
            <a:r>
              <a:rPr lang="zh-CN" altLang="en-US" sz="2400" dirty="0"/>
              <a:t>（</a:t>
            </a:r>
            <a:r>
              <a:rPr lang="en-US" altLang="zh-CN" sz="2400" dirty="0"/>
              <a:t>Bank 2 </a:t>
            </a:r>
            <a:r>
              <a:rPr lang="zh-CN" altLang="en-US" sz="2400" dirty="0"/>
              <a:t>和</a:t>
            </a:r>
            <a:r>
              <a:rPr lang="en-US" altLang="zh-CN" sz="2400" dirty="0"/>
              <a:t>Bank 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硬件计算可用于降低</a:t>
            </a:r>
            <a:r>
              <a:rPr lang="en-US" altLang="zh-CN" sz="2400" dirty="0"/>
              <a:t>CPU</a:t>
            </a:r>
            <a:r>
              <a:rPr lang="zh-CN" altLang="en-US" sz="2400" dirty="0"/>
              <a:t>的工作负载，对于</a:t>
            </a:r>
            <a:r>
              <a:rPr lang="en-US" altLang="zh-CN" sz="2400" dirty="0"/>
              <a:t>256</a:t>
            </a:r>
            <a:r>
              <a:rPr lang="zh-CN" altLang="en-US" sz="2400" dirty="0"/>
              <a:t>，</a:t>
            </a:r>
            <a:r>
              <a:rPr lang="en-US" altLang="zh-CN" sz="2400" dirty="0"/>
              <a:t>512</a:t>
            </a:r>
            <a:r>
              <a:rPr lang="zh-CN" altLang="en-US" sz="2400" dirty="0"/>
              <a:t>，</a:t>
            </a:r>
            <a:r>
              <a:rPr lang="en-US" altLang="zh-CN" sz="2400" dirty="0"/>
              <a:t>1024</a:t>
            </a:r>
            <a:r>
              <a:rPr lang="zh-CN" altLang="en-US" sz="2400" dirty="0"/>
              <a:t>，</a:t>
            </a:r>
            <a:r>
              <a:rPr lang="en-US" altLang="zh-CN" sz="2400" dirty="0"/>
              <a:t>2048</a:t>
            </a:r>
            <a:r>
              <a:rPr lang="zh-CN" altLang="en-US" sz="2400" dirty="0"/>
              <a:t>，</a:t>
            </a:r>
            <a:r>
              <a:rPr lang="en-US" altLang="zh-CN" sz="2400" dirty="0"/>
              <a:t>4096</a:t>
            </a:r>
            <a:r>
              <a:rPr lang="zh-CN" altLang="en-US" sz="2400" dirty="0"/>
              <a:t>或者</a:t>
            </a:r>
            <a:r>
              <a:rPr lang="en-US" altLang="zh-CN" sz="2400" dirty="0"/>
              <a:t>8192</a:t>
            </a:r>
            <a:r>
              <a:rPr lang="zh-CN" altLang="en-US" sz="2400" dirty="0"/>
              <a:t>字节的</a:t>
            </a:r>
            <a:r>
              <a:rPr lang="en-US" altLang="zh-CN" sz="2400" dirty="0"/>
              <a:t>NAND</a:t>
            </a:r>
            <a:r>
              <a:rPr lang="zh-CN" altLang="en-US" sz="2400" dirty="0"/>
              <a:t>闪存读或写可以纠正</a:t>
            </a:r>
            <a:r>
              <a:rPr lang="en-US" altLang="zh-CN" sz="2400" dirty="0"/>
              <a:t>1</a:t>
            </a:r>
            <a:r>
              <a:rPr lang="zh-CN" altLang="en-US" sz="2400" dirty="0"/>
              <a:t>位错误和检测</a:t>
            </a:r>
            <a:r>
              <a:rPr lang="en-US" altLang="zh-CN" sz="2400" dirty="0"/>
              <a:t>2</a:t>
            </a:r>
            <a:r>
              <a:rPr lang="zh-CN" altLang="en-US" sz="2400" dirty="0"/>
              <a:t>位错误</a:t>
            </a:r>
            <a:r>
              <a:rPr lang="en-US" altLang="zh-CN" sz="2400" dirty="0"/>
              <a:t> 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BAF1E16-0D2F-4056-AA7F-42DA79B3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CB29-1954-4122-8EAB-0AACC700F5A8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A68B98-5A92-48E2-A4DC-6B18E019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FE4B-7786-45E3-A9BD-8A6EB08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60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F794C-E1DA-4754-86C8-41AB64A9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F649A-8B0F-4374-8C11-7962517F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存储器系统的分类</a:t>
            </a:r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存储映射</a:t>
            </a:r>
            <a:endParaRPr lang="en-US" altLang="zh-CN" dirty="0"/>
          </a:p>
          <a:p>
            <a:r>
              <a:rPr lang="zh-CN" altLang="en-US" dirty="0"/>
              <a:t>新型存储器</a:t>
            </a:r>
            <a:endParaRPr lang="en-US" altLang="zh-CN" dirty="0"/>
          </a:p>
          <a:p>
            <a:r>
              <a:rPr lang="zh-CN" altLang="en-US" dirty="0"/>
              <a:t>存储保护及校验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BC01C-E11F-4162-94B8-F4052AE9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CE4A2-4F52-4B93-BF52-970A2465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D9DCB7-ABA4-419D-A64F-E5EFE03F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44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C2BCC-CA40-4ABF-B471-8A0B4F46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85216-5AF8-4C99-8289-56C9774E3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P105   2,3,6,9,14,15,16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6FDCE-BC50-4327-8793-5F016234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3263A-C46B-4151-A3CE-DA6E6323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0C2A7-36F6-4824-BEC7-EB34A561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0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按照用途分类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222943"/>
            <a:ext cx="8672242" cy="47765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主存储器（简称内存）</a:t>
            </a:r>
            <a:endParaRPr lang="en-US" altLang="zh-CN" sz="2400" dirty="0"/>
          </a:p>
          <a:p>
            <a:r>
              <a:rPr lang="zh-CN" altLang="en-US" sz="2400" dirty="0"/>
              <a:t>辅助存储器（简称外存）</a:t>
            </a:r>
            <a:endParaRPr lang="en-US" altLang="zh-CN" sz="2400" dirty="0"/>
          </a:p>
          <a:p>
            <a:r>
              <a:rPr lang="en-US" altLang="zh-CN" sz="2400" dirty="0"/>
              <a:t>CPU</a:t>
            </a:r>
            <a:r>
              <a:rPr lang="zh-CN" altLang="en-US" sz="2400" dirty="0"/>
              <a:t>高速缓存</a:t>
            </a:r>
            <a:endParaRPr lang="en-US" altLang="zh-CN" sz="2400" dirty="0"/>
          </a:p>
          <a:p>
            <a:r>
              <a:rPr lang="zh-CN" altLang="en-US" sz="2400" dirty="0"/>
              <a:t>片内寄存器</a:t>
            </a:r>
            <a:endParaRPr lang="en-US" altLang="zh-CN" sz="24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ACE004-7359-4E1D-9D29-57DD1B48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43A3-99EC-49FE-8513-6DB4F8324319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D53DD0-18C0-4D82-BB43-DB26E134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00EC2-B39D-4137-9FAA-B05ACE28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31C14D-DD94-4FEF-9951-48BAC16C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1211"/>
            <a:ext cx="9144000" cy="22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A20CD-CBBE-4DA0-BF6F-7F3EA16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存储器结构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254C87F0-6890-40BF-92F7-E538C39B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基本结构简单</a:t>
            </a:r>
            <a:r>
              <a:rPr lang="en-US" altLang="zh-CN" sz="2800" dirty="0"/>
              <a:t>.</a:t>
            </a:r>
          </a:p>
          <a:p>
            <a:r>
              <a:rPr lang="zh-CN" altLang="en-US" sz="2800" dirty="0"/>
              <a:t>二维阵列，行地址和列地址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413EA-2E0D-4991-9B9F-8424D653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F46E-CFB1-4614-9B1F-B380CC7B8DB6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06D4E-28D0-492A-A153-93FCC4F7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7AB0FD-8EEE-4AD8-AB2D-90CF870B854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646" y="220090"/>
            <a:ext cx="401320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f04-18-9780123884367.eps">
            <a:extLst>
              <a:ext uri="{FF2B5EF4-FFF2-40B4-BE49-F238E27FC236}">
                <a16:creationId xmlns:a16="http://schemas.microsoft.com/office/drawing/2014/main" id="{21540A7B-3C69-4361-A2AD-E4ED52765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4" y="2766695"/>
            <a:ext cx="5740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34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D112F9B-D6DF-44BA-AA91-9C8419B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324993"/>
            <a:ext cx="7772400" cy="104952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存储器系统和存储器控制器</a:t>
            </a:r>
          </a:p>
        </p:txBody>
      </p:sp>
      <p:sp>
        <p:nvSpPr>
          <p:cNvPr id="40963" name="Content Placeholder 5">
            <a:extLst>
              <a:ext uri="{FF2B5EF4-FFF2-40B4-BE49-F238E27FC236}">
                <a16:creationId xmlns:a16="http://schemas.microsoft.com/office/drawing/2014/main" id="{43AE029E-452F-4246-B753-CFFA36BA1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280" y="1696720"/>
            <a:ext cx="4745736" cy="39776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存储器芯片复杂的结构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存储器控制器连接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和存储器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存储器控制器屏蔽了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无需知道不同存储器的详细时序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4" name="Content Placeholder 7" descr="f04-19-9780123884367.eps">
            <a:extLst>
              <a:ext uri="{FF2B5EF4-FFF2-40B4-BE49-F238E27FC236}">
                <a16:creationId xmlns:a16="http://schemas.microsoft.com/office/drawing/2014/main" id="{A710845E-8942-4FB6-A59E-81E04EF8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2368" y="1543685"/>
            <a:ext cx="1993392" cy="4511793"/>
          </a:xfr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5918E0-D087-4C4F-B22D-0B370261812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D08B783-FBA6-4981-B0AF-690EA6003CF2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4DDB5F-E7D8-481E-8219-7A782F9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500D6D87-3802-4708-8CF0-31332221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96291"/>
            <a:ext cx="7772400" cy="64090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存储器的组织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通道与块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EEA10EFC-C5ED-4A59-9C73-6D1C23BB1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1125538"/>
            <a:ext cx="4038600" cy="51196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整个存储器系统可以划分为多个不同组件，每个组都有自己的存储器阵列和逻辑地址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通道：连接到一组存储器组件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控制器管理这些组件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提供存储器并行性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支持多通道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(Bank)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是独立的存储阵列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5504CD-0F06-4FFA-9423-4E3121FC05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5ECE4D0-6410-4A9E-9727-C8A374F644E2}" type="datetime1">
              <a:rPr lang="zh-CN" altLang="en-US"/>
              <a:pPr>
                <a:defRPr/>
              </a:pPr>
              <a:t>2023/6/13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AED484-6C58-4AD4-A884-77C60A22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嵌入式系统设计</a:t>
            </a:r>
            <a:endParaRPr lang="en-US" altLang="zh-CN" dirty="0"/>
          </a:p>
        </p:txBody>
      </p:sp>
      <p:pic>
        <p:nvPicPr>
          <p:cNvPr id="9" name="Picture 4" descr="f04-20-9780123884367.jpg">
            <a:extLst>
              <a:ext uri="{FF2B5EF4-FFF2-40B4-BE49-F238E27FC236}">
                <a16:creationId xmlns:a16="http://schemas.microsoft.com/office/drawing/2014/main" id="{D2AC1E11-4CCB-4FDC-9902-AADD2CA6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80" y="1903889"/>
            <a:ext cx="3636752" cy="305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分类：按照信息存取方式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按照信息存取方式：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</a:p>
          <a:p>
            <a:pPr lvl="1"/>
            <a:r>
              <a:rPr lang="en-US" altLang="zh-CN" dirty="0"/>
              <a:t>RAM</a:t>
            </a:r>
          </a:p>
          <a:p>
            <a:pPr lvl="2"/>
            <a:r>
              <a:rPr lang="en-US" altLang="zh-CN" dirty="0"/>
              <a:t>SRAM</a:t>
            </a:r>
            <a:r>
              <a:rPr lang="zh-CN" altLang="en-US" dirty="0"/>
              <a:t>：静态随机存储</a:t>
            </a:r>
            <a:endParaRPr lang="en-US" altLang="zh-CN" dirty="0"/>
          </a:p>
          <a:p>
            <a:pPr lvl="2"/>
            <a:r>
              <a:rPr lang="en-US" altLang="zh-CN" dirty="0"/>
              <a:t>DRAM</a:t>
            </a:r>
            <a:r>
              <a:rPr lang="zh-CN" altLang="en-US" dirty="0"/>
              <a:t>：动态随机存储器</a:t>
            </a:r>
            <a:endParaRPr lang="en-US" altLang="zh-CN" dirty="0"/>
          </a:p>
          <a:p>
            <a:pPr lvl="2"/>
            <a:r>
              <a:rPr lang="en-US" altLang="zh-CN" dirty="0"/>
              <a:t>DDR SDRAM</a:t>
            </a:r>
            <a:r>
              <a:rPr lang="zh-CN" altLang="en-US" dirty="0"/>
              <a:t>：双倍速率随机存储器</a:t>
            </a:r>
            <a:endParaRPr lang="en-US" altLang="zh-CN" dirty="0"/>
          </a:p>
          <a:p>
            <a:pPr lvl="2"/>
            <a:r>
              <a:rPr lang="en-US" altLang="zh-CN" dirty="0"/>
              <a:t>SRAM </a:t>
            </a:r>
            <a:r>
              <a:rPr lang="zh-CN" altLang="en-US" dirty="0"/>
              <a:t>比 </a:t>
            </a:r>
            <a:r>
              <a:rPr lang="en-US" altLang="zh-CN" dirty="0"/>
              <a:t>DRAM </a:t>
            </a:r>
            <a:r>
              <a:rPr lang="zh-CN" altLang="en-US" dirty="0"/>
              <a:t>运行速度要快，功耗要低，</a:t>
            </a:r>
            <a:r>
              <a:rPr lang="en-US" altLang="zh-CN" dirty="0"/>
              <a:t>DRAM </a:t>
            </a:r>
            <a:r>
              <a:rPr lang="zh-CN" altLang="en-US" dirty="0"/>
              <a:t>还需要进行周期性刷新，功耗高，但</a:t>
            </a:r>
            <a:r>
              <a:rPr lang="en-US" altLang="zh-CN" dirty="0"/>
              <a:t>DRAM</a:t>
            </a:r>
            <a:r>
              <a:rPr lang="zh-CN" altLang="en-US" dirty="0"/>
              <a:t>存集成度更高、体积更小</a:t>
            </a:r>
            <a:endParaRPr lang="en-US" altLang="zh-CN" dirty="0"/>
          </a:p>
          <a:p>
            <a:pPr marL="274320" lvl="1" indent="0">
              <a:buNone/>
            </a:pPr>
            <a:endParaRPr lang="en-US" altLang="zh-CN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9170085-423C-43CE-8D96-CEDAAD7B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064-093C-46A3-B1C5-AD4AFE40553A}" type="datetime1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5B892-25D6-4C5D-A1FC-B6647A95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C7C6C1-3A48-42C3-A098-636B42F4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99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2696</TotalTime>
  <Words>2925</Words>
  <Application>Microsoft Office PowerPoint</Application>
  <PresentationFormat>全屏显示(4:3)</PresentationFormat>
  <Paragraphs>394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等线</vt:lpstr>
      <vt:lpstr>方正姚体</vt:lpstr>
      <vt:lpstr>微软雅黑</vt:lpstr>
      <vt:lpstr>Rockwell</vt:lpstr>
      <vt:lpstr>Rockwell Condensed</vt:lpstr>
      <vt:lpstr>Wingdings</vt:lpstr>
      <vt:lpstr>木活字</vt:lpstr>
      <vt:lpstr>第四章 存储器系统</vt:lpstr>
      <vt:lpstr>大纲</vt:lpstr>
      <vt:lpstr>4.1 存储器系统概述</vt:lpstr>
      <vt:lpstr>4.2 嵌入式系统存储器的分类和性能分析</vt:lpstr>
      <vt:lpstr>按照用途分类</vt:lpstr>
      <vt:lpstr>存储器结构</vt:lpstr>
      <vt:lpstr>存储器系统和存储器控制器</vt:lpstr>
      <vt:lpstr>存储器的组织--通道与块</vt:lpstr>
      <vt:lpstr>分类：按照信息存取方式</vt:lpstr>
      <vt:lpstr>按照信息存取方式</vt:lpstr>
      <vt:lpstr>随机存取存储器，RAM</vt:lpstr>
      <vt:lpstr>随机存取存储器，RAM</vt:lpstr>
      <vt:lpstr>随机存取存储器，RAM</vt:lpstr>
      <vt:lpstr>随机存取存储器，RAM</vt:lpstr>
      <vt:lpstr>只读存储器-ROM</vt:lpstr>
      <vt:lpstr>只读存储器-ROM</vt:lpstr>
      <vt:lpstr>只读存储器-ROM</vt:lpstr>
      <vt:lpstr>只读存储器-ROM</vt:lpstr>
      <vt:lpstr>FLASH NOR与NAND比较</vt:lpstr>
      <vt:lpstr>NOR型和NAND型比较</vt:lpstr>
      <vt:lpstr>存储器的主要技术指标</vt:lpstr>
      <vt:lpstr>存储器的主要技术指标</vt:lpstr>
      <vt:lpstr>4.3 ARM存储器管理</vt:lpstr>
      <vt:lpstr>存储器的挂载</vt:lpstr>
      <vt:lpstr>存储映射</vt:lpstr>
      <vt:lpstr>存储映射</vt:lpstr>
      <vt:lpstr>地址分配</vt:lpstr>
      <vt:lpstr>内存映射-块0和块1</vt:lpstr>
      <vt:lpstr>Flash</vt:lpstr>
      <vt:lpstr>启动配置</vt:lpstr>
      <vt:lpstr>4.4 新型存储器</vt:lpstr>
      <vt:lpstr>MRAM--磁存储器</vt:lpstr>
      <vt:lpstr>MRAM</vt:lpstr>
      <vt:lpstr>PRAM--相变存储器</vt:lpstr>
      <vt:lpstr>RRAM--阻变存储器</vt:lpstr>
      <vt:lpstr>4.5 存储保护和校验技术</vt:lpstr>
      <vt:lpstr>ARM嵌入式芯片内存储保护</vt:lpstr>
      <vt:lpstr>ARM的闪存写保护</vt:lpstr>
      <vt:lpstr>存储保护-看门狗</vt:lpstr>
      <vt:lpstr>存储保护-CAN寄存器保护</vt:lpstr>
      <vt:lpstr>存储保护- SDIO卡保护</vt:lpstr>
      <vt:lpstr>校验技术</vt:lpstr>
      <vt:lpstr>总结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Guo Jian</cp:lastModifiedBy>
  <cp:revision>91</cp:revision>
  <dcterms:created xsi:type="dcterms:W3CDTF">2021-03-26T07:49:19Z</dcterms:created>
  <dcterms:modified xsi:type="dcterms:W3CDTF">2023-06-13T08:41:50Z</dcterms:modified>
</cp:coreProperties>
</file>